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72" r:id="rId1"/>
    <p:sldMasterId id="2147483693" r:id="rId2"/>
  </p:sldMasterIdLst>
  <p:notesMasterIdLst>
    <p:notesMasterId r:id="rId43"/>
  </p:notesMasterIdLst>
  <p:sldIdLst>
    <p:sldId id="346" r:id="rId3"/>
    <p:sldId id="485" r:id="rId4"/>
    <p:sldId id="486" r:id="rId5"/>
    <p:sldId id="492" r:id="rId6"/>
    <p:sldId id="491" r:id="rId7"/>
    <p:sldId id="493" r:id="rId8"/>
    <p:sldId id="494" r:id="rId9"/>
    <p:sldId id="495" r:id="rId10"/>
    <p:sldId id="496" r:id="rId11"/>
    <p:sldId id="488" r:id="rId12"/>
    <p:sldId id="497" r:id="rId13"/>
    <p:sldId id="498" r:id="rId14"/>
    <p:sldId id="499" r:id="rId15"/>
    <p:sldId id="500" r:id="rId16"/>
    <p:sldId id="502" r:id="rId17"/>
    <p:sldId id="489" r:id="rId18"/>
    <p:sldId id="487" r:id="rId19"/>
    <p:sldId id="503" r:id="rId20"/>
    <p:sldId id="504" r:id="rId21"/>
    <p:sldId id="505" r:id="rId22"/>
    <p:sldId id="506" r:id="rId23"/>
    <p:sldId id="507" r:id="rId24"/>
    <p:sldId id="508" r:id="rId25"/>
    <p:sldId id="510" r:id="rId26"/>
    <p:sldId id="512" r:id="rId27"/>
    <p:sldId id="513" r:id="rId28"/>
    <p:sldId id="511" r:id="rId29"/>
    <p:sldId id="514" r:id="rId30"/>
    <p:sldId id="515" r:id="rId31"/>
    <p:sldId id="516" r:id="rId32"/>
    <p:sldId id="517" r:id="rId33"/>
    <p:sldId id="518" r:id="rId34"/>
    <p:sldId id="519" r:id="rId35"/>
    <p:sldId id="520" r:id="rId36"/>
    <p:sldId id="521" r:id="rId37"/>
    <p:sldId id="490" r:id="rId38"/>
    <p:sldId id="509" r:id="rId39"/>
    <p:sldId id="522" r:id="rId40"/>
    <p:sldId id="523" r:id="rId41"/>
    <p:sldId id="484" r:id="rId42"/>
  </p:sldIdLst>
  <p:sldSz cx="9144000" cy="5143500" type="screen16x9"/>
  <p:notesSz cx="6858000" cy="9144000"/>
  <p:defaultTextStyle>
    <a:defPPr>
      <a:defRPr lang="nl-NL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F8A06"/>
    <a:srgbClr val="1FA9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74" autoAdjust="0"/>
    <p:restoredTop sz="81327" autoAdjust="0"/>
  </p:normalViewPr>
  <p:slideViewPr>
    <p:cSldViewPr snapToGrid="0" snapToObjects="1">
      <p:cViewPr varScale="1">
        <p:scale>
          <a:sx n="94" d="100"/>
          <a:sy n="94" d="100"/>
        </p:scale>
        <p:origin x="1166" y="77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F2FCE7-7AFA-9242-BECB-A61CE0BE95A1}" type="datetimeFigureOut">
              <a:rPr lang="nl-NL" smtClean="0"/>
              <a:t>23-1-2018</a:t>
            </a:fld>
            <a:endParaRPr lang="nl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FB967C-E8DF-AF4B-9B57-A68D256EEC90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88745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750609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Examples: http://openlayers.org/en/latest/examples/</a:t>
            </a:r>
          </a:p>
          <a:p>
            <a:r>
              <a:rPr lang="en-US" dirty="0" smtClean="0"/>
              <a:t>API:</a:t>
            </a:r>
            <a:r>
              <a:rPr lang="en-US" baseline="0" dirty="0" smtClean="0"/>
              <a:t> http://openlayers.org/en/latest/apidoc/</a:t>
            </a:r>
          </a:p>
          <a:p>
            <a:r>
              <a:rPr lang="nl-NL" dirty="0" err="1" smtClean="0"/>
              <a:t>Quickstart</a:t>
            </a:r>
            <a:r>
              <a:rPr lang="nl-NL" dirty="0" smtClean="0"/>
              <a:t>: https://openlayers.org/en/latest/doc/quickstart.html</a:t>
            </a:r>
          </a:p>
          <a:p>
            <a:r>
              <a:rPr lang="en-US" dirty="0" smtClean="0"/>
              <a:t>On Line Editor: http://programmerg.github.io/ol3editor/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136736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https://en.wikipedia.org/wiki/OpenLayers</a:t>
            </a:r>
          </a:p>
          <a:p>
            <a:r>
              <a:rPr lang="nl-NL" dirty="0" smtClean="0"/>
              <a:t>https://en.wikipedia.org/wiki/Open_Source_Geospatial_Foundation</a:t>
            </a:r>
          </a:p>
          <a:p>
            <a:r>
              <a:rPr lang="nl-NL" dirty="0" smtClean="0"/>
              <a:t>https://en.wikipedia.org/wiki/OpenStreetMap</a:t>
            </a:r>
          </a:p>
          <a:p>
            <a:r>
              <a:rPr lang="en-US" dirty="0" smtClean="0"/>
              <a:t>Sites using </a:t>
            </a:r>
            <a:r>
              <a:rPr lang="en-US" dirty="0" err="1" smtClean="0"/>
              <a:t>OpenLayers</a:t>
            </a:r>
            <a:r>
              <a:rPr lang="en-US" dirty="0" smtClean="0"/>
              <a:t>: https://www.wappalyzer.com/technologies/openlayers </a:t>
            </a:r>
            <a:endParaRPr lang="nl-NL" dirty="0" smtClean="0"/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118637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https://openlayers.org/en/latest/doc/quickstart.html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155625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http://www.oracle.com/webfolder/technetwork/jet/jetCookbook.html?component=composite&amp;demo=basic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17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394888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rt 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0" y="810001"/>
            <a:ext cx="9144000" cy="3348000"/>
          </a:xfrm>
          <a:solidFill>
            <a:schemeClr val="bg1">
              <a:lumMod val="85000"/>
            </a:schemeClr>
          </a:solidFill>
        </p:spPr>
        <p:txBody>
          <a:bodyPr lIns="360000" tIns="251999" rIns="3960000" bIns="1080000" anchor="b" anchorCtr="0"/>
          <a:lstStyle>
            <a:lvl1pPr marL="0" indent="0" algn="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400000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nl-NL" noProof="0" dirty="0" smtClean="0"/>
              <a:t>CLICK TO EDIT MASTER TITLE STYLE</a:t>
            </a:r>
            <a:endParaRPr lang="nl-NL" noProof="0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" y="108000"/>
            <a:ext cx="2880360" cy="649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4561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met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812800"/>
            <a:ext cx="9144000" cy="3352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noProof="0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1" y="1115999"/>
            <a:ext cx="7703999" cy="1944000"/>
          </a:xfrm>
        </p:spPr>
        <p:txBody>
          <a:bodyPr anchor="t" anchorCtr="0"/>
          <a:lstStyle>
            <a:lvl1pPr>
              <a:lnSpc>
                <a:spcPct val="105000"/>
              </a:lnSpc>
              <a:defRPr sz="3000">
                <a:solidFill>
                  <a:schemeClr val="bg1"/>
                </a:solidFill>
              </a:defRPr>
            </a:lvl1pPr>
          </a:lstStyle>
          <a:p>
            <a:r>
              <a:rPr lang="nl-NL" noProof="0" dirty="0" smtClean="0"/>
              <a:t>CLICK TO EDIT MASTER TITLE STYLE</a:t>
            </a:r>
            <a:endParaRPr lang="nl-NL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10CDB-38B1-8E43-A846-6FE3B07A872E}" type="datetime1">
              <a:rPr lang="en-US" noProof="0" smtClean="0"/>
              <a:t>23-Jan-18</a:t>
            </a:fld>
            <a:endParaRPr lang="nl-NL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 smtClean="0"/>
              <a:t>Creating Oracle JET Composite </a:t>
            </a:r>
            <a:r>
              <a:rPr lang="en-US" noProof="0" dirty="0" err="1" smtClean="0"/>
              <a:t>Conponents</a:t>
            </a:r>
            <a:r>
              <a:rPr lang="en-US" noProof="0" dirty="0" smtClean="0"/>
              <a:t> with </a:t>
            </a:r>
            <a:r>
              <a:rPr lang="en-US" noProof="0" dirty="0" err="1" smtClean="0"/>
              <a:t>OpenLayers</a:t>
            </a:r>
            <a:r>
              <a:rPr lang="nl-NL" noProof="0" dirty="0" smtClean="0"/>
              <a:t>?</a:t>
            </a:r>
            <a:endParaRPr lang="nl-NL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noProof="0" smtClean="0"/>
              <a:t>‹#›</a:t>
            </a:fld>
            <a:endParaRPr lang="nl-NL" noProof="0" dirty="0"/>
          </a:p>
        </p:txBody>
      </p:sp>
      <p:sp>
        <p:nvSpPr>
          <p:cNvPr id="9" name="Picture Placehold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6912000" y="3096038"/>
            <a:ext cx="1512000" cy="1512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nl-NL" noProof="0" dirty="0" smtClean="0"/>
              <a:t>Foto</a:t>
            </a:r>
            <a:endParaRPr lang="nl-NL" noProof="0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" y="108000"/>
            <a:ext cx="2880360" cy="649224"/>
          </a:xfrm>
          <a:prstGeom prst="rect">
            <a:avLst/>
          </a:prstGeom>
        </p:spPr>
      </p:pic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m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810000"/>
            <a:ext cx="9144000" cy="351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2400"/>
            </a:lvl1pPr>
          </a:lstStyle>
          <a:p>
            <a:r>
              <a:rPr lang="nl-NL" dirty="0" smtClean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0" y="900001"/>
            <a:ext cx="3744000" cy="3401999"/>
          </a:xfrm>
        </p:spPr>
        <p:txBody>
          <a:bodyPr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8B67E-1464-254D-876A-5A059C6CA686}" type="datetime1">
              <a:rPr lang="en-US" smtClean="0"/>
              <a:t>23-Jan-18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Creating Oracle JET Composite </a:t>
            </a:r>
            <a:r>
              <a:rPr lang="en-US" dirty="0" err="1" smtClean="0"/>
              <a:t>Conponents</a:t>
            </a:r>
            <a:r>
              <a:rPr lang="en-US" dirty="0" smtClean="0"/>
              <a:t> with </a:t>
            </a:r>
            <a:r>
              <a:rPr lang="en-US" dirty="0" err="1" smtClean="0"/>
              <a:t>OpenLayers</a:t>
            </a:r>
            <a:r>
              <a:rPr lang="nl-NL" dirty="0" smtClean="0"/>
              <a:t>?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4644000" y="810001"/>
            <a:ext cx="4500000" cy="3510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1553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ek m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4644000" y="810000"/>
            <a:ext cx="4500000" cy="351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0" y="810000"/>
            <a:ext cx="4644000" cy="351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 dirty="0" smtClean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0" y="900001"/>
            <a:ext cx="3744000" cy="3401999"/>
          </a:xfrm>
        </p:spPr>
        <p:txBody>
          <a:bodyPr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7756A-AF1A-B249-A7CF-A1AE4E86FA38}" type="datetime1">
              <a:rPr lang="en-US" smtClean="0"/>
              <a:t>23-Jan-18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Creating Oracle JET Composite </a:t>
            </a:r>
            <a:r>
              <a:rPr lang="en-US" dirty="0" err="1" smtClean="0"/>
              <a:t>Conponents</a:t>
            </a:r>
            <a:r>
              <a:rPr lang="en-US" dirty="0" smtClean="0"/>
              <a:t> with </a:t>
            </a:r>
            <a:r>
              <a:rPr lang="en-US" dirty="0" err="1" smtClean="0"/>
              <a:t>OpenLayers</a:t>
            </a:r>
            <a:r>
              <a:rPr lang="nl-NL" dirty="0" smtClean="0"/>
              <a:t>?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4644000" y="810001"/>
            <a:ext cx="4500000" cy="3510000"/>
          </a:xfrm>
          <a:noFill/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met 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812798"/>
            <a:ext cx="9144000" cy="351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 dirty="0" smtClean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998" y="900001"/>
            <a:ext cx="5940000" cy="3401999"/>
          </a:xfrm>
        </p:spPr>
        <p:txBody>
          <a:bodyPr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8E900-D3BD-ED44-9070-3471A5611DC2}" type="datetime1">
              <a:rPr lang="en-US" smtClean="0"/>
              <a:t>23-Jan-18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Creating Oracle JET Composite </a:t>
            </a:r>
            <a:r>
              <a:rPr lang="en-US" dirty="0" err="1" smtClean="0"/>
              <a:t>Conponents</a:t>
            </a:r>
            <a:r>
              <a:rPr lang="en-US" dirty="0" smtClean="0"/>
              <a:t> with </a:t>
            </a:r>
            <a:r>
              <a:rPr lang="en-US" dirty="0" err="1" smtClean="0"/>
              <a:t>OpenLayers</a:t>
            </a:r>
            <a:r>
              <a:rPr lang="nl-NL" dirty="0" smtClean="0"/>
              <a:t>?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6840000" y="810001"/>
            <a:ext cx="2304000" cy="3510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met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D5A3F-EB4E-3340-8D19-07B028CB11AD}" type="datetime1">
              <a:rPr lang="en-US" smtClean="0"/>
              <a:t>23-Jan-18</a:t>
            </a:fld>
            <a:endParaRPr lang="nl-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Creating Oracle JET Composite </a:t>
            </a:r>
            <a:r>
              <a:rPr lang="en-US" dirty="0" err="1" smtClean="0"/>
              <a:t>Conponents</a:t>
            </a:r>
            <a:r>
              <a:rPr lang="en-US" dirty="0" smtClean="0"/>
              <a:t> with </a:t>
            </a:r>
            <a:r>
              <a:rPr lang="en-US" dirty="0" err="1" smtClean="0"/>
              <a:t>OpenLayers</a:t>
            </a:r>
            <a:r>
              <a:rPr lang="nl-NL" dirty="0" smtClean="0"/>
              <a:t>?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719999" y="288000"/>
            <a:ext cx="6624000" cy="504000"/>
          </a:xfrm>
        </p:spPr>
        <p:txBody>
          <a:bodyPr/>
          <a:lstStyle/>
          <a:p>
            <a:r>
              <a:rPr lang="nl-NL" dirty="0" smtClean="0"/>
              <a:t>TITELSTIJL VAN MODEL BEWERKEN</a:t>
            </a:r>
            <a:endParaRPr lang="en-US" dirty="0"/>
          </a:p>
        </p:txBody>
      </p:sp>
      <p:sp>
        <p:nvSpPr>
          <p:cNvPr id="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0" y="810001"/>
            <a:ext cx="9144000" cy="3510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</p:spTree>
    <p:extLst/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6A800-996C-1743-AFDA-9042664E20A6}" type="datetimeFigureOut">
              <a:rPr lang="en-US" smtClean="0"/>
              <a:t>23-Jan-18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20DB6-95FF-9E43-B5C1-4A1D50F9B3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9515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MI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12904"/>
            <a:ext cx="9144000" cy="13059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7515" y="2089707"/>
            <a:ext cx="3332991" cy="105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8767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HALL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1" y="1356098"/>
            <a:ext cx="7886700" cy="680583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5009"/>
            </a:lvl1pPr>
          </a:lstStyle>
          <a:p>
            <a:r>
              <a:rPr lang="en-US" dirty="0" smtClean="0"/>
              <a:t>hallo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12904"/>
            <a:ext cx="9144000" cy="130597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28651" y="2049371"/>
            <a:ext cx="7886700" cy="118034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baseline="0">
                <a:solidFill>
                  <a:schemeClr val="tx1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pPr lvl="0"/>
            <a:r>
              <a:rPr lang="en-US" dirty="0" err="1" smtClean="0"/>
              <a:t>Voorstelpagina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Naam</a:t>
            </a:r>
            <a:r>
              <a:rPr lang="en-US" dirty="0" smtClean="0"/>
              <a:t> </a:t>
            </a:r>
            <a:r>
              <a:rPr lang="en-US" dirty="0" err="1" smtClean="0"/>
              <a:t>Achternaam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Bedrijf</a:t>
            </a:r>
            <a:r>
              <a:rPr lang="en-US" dirty="0" smtClean="0"/>
              <a:t>, </a:t>
            </a:r>
            <a:r>
              <a:rPr lang="en-US" dirty="0" err="1" smtClean="0"/>
              <a:t>functie</a:t>
            </a:r>
            <a:endParaRPr lang="en-US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41006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0931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HALLO WI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12904"/>
            <a:ext cx="9144000" cy="130597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628651" y="1356098"/>
            <a:ext cx="7886700" cy="680583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5009">
                <a:solidFill>
                  <a:schemeClr val="bg2"/>
                </a:solidFill>
              </a:defRPr>
            </a:lvl1pPr>
          </a:lstStyle>
          <a:p>
            <a:r>
              <a:rPr lang="en-US" dirty="0" smtClean="0"/>
              <a:t>HALLO</a:t>
            </a:r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28651" y="2049373"/>
            <a:ext cx="7886700" cy="142757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pPr lvl="0"/>
            <a:r>
              <a:rPr lang="en-US" dirty="0" err="1" smtClean="0"/>
              <a:t>Voorstelpagina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Naam</a:t>
            </a:r>
            <a:r>
              <a:rPr lang="en-US" dirty="0" smtClean="0"/>
              <a:t> </a:t>
            </a:r>
            <a:r>
              <a:rPr lang="en-US" dirty="0" err="1" smtClean="0"/>
              <a:t>Achternaam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Bedrijf</a:t>
            </a:r>
            <a:r>
              <a:rPr lang="en-US" dirty="0" smtClean="0"/>
              <a:t>, </a:t>
            </a:r>
            <a:r>
              <a:rPr lang="en-US" dirty="0" err="1" smtClean="0"/>
              <a:t>functie</a:t>
            </a:r>
            <a:endParaRPr lang="en-US" dirty="0" smtClean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32834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8359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GENDA BLOKK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15605" y="444793"/>
            <a:ext cx="7886700" cy="764944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defRPr sz="3427" baseline="0"/>
            </a:lvl1pPr>
          </a:lstStyle>
          <a:p>
            <a:r>
              <a:rPr lang="en-US" dirty="0" err="1" smtClean="0"/>
              <a:t>Luxe</a:t>
            </a:r>
            <a:r>
              <a:rPr lang="en-US" dirty="0" smtClean="0"/>
              <a:t> agenda - </a:t>
            </a:r>
            <a:r>
              <a:rPr lang="en-US" dirty="0" err="1" smtClean="0"/>
              <a:t>Titel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08285" y="1499101"/>
            <a:ext cx="2791327" cy="96255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35" b="1" cap="all" baseline="0">
                <a:solidFill>
                  <a:schemeClr val="tx1"/>
                </a:solidFill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 smtClean="0"/>
              <a:t>Agendapunt</a:t>
            </a:r>
            <a:r>
              <a:rPr lang="en-US" dirty="0" smtClean="0"/>
              <a:t> 1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3170642" y="1499101"/>
            <a:ext cx="2791327" cy="96255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35" b="1" cap="all" baseline="0">
                <a:solidFill>
                  <a:schemeClr val="tx1"/>
                </a:solidFill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 smtClean="0"/>
              <a:t>Agendapunt</a:t>
            </a:r>
            <a:r>
              <a:rPr lang="en-US" dirty="0" smtClean="0"/>
              <a:t> 2</a:t>
            </a:r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6232680" y="1503330"/>
            <a:ext cx="2791327" cy="96255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35" b="1" cap="all" baseline="0">
                <a:solidFill>
                  <a:schemeClr val="tx1"/>
                </a:solidFill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 smtClean="0"/>
              <a:t>Agendapunt</a:t>
            </a:r>
            <a:r>
              <a:rPr lang="en-US" dirty="0" smtClean="0"/>
              <a:t> 3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type="body" idx="12" hasCustomPrompt="1"/>
          </p:nvPr>
        </p:nvSpPr>
        <p:spPr>
          <a:xfrm>
            <a:off x="114301" y="2755370"/>
            <a:ext cx="2791327" cy="96255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35" b="1" cap="all" baseline="0">
                <a:solidFill>
                  <a:schemeClr val="tx1"/>
                </a:solidFill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 smtClean="0"/>
              <a:t>Agendapunt</a:t>
            </a:r>
            <a:r>
              <a:rPr lang="en-US" dirty="0" smtClean="0"/>
              <a:t> 4</a:t>
            </a:r>
          </a:p>
        </p:txBody>
      </p:sp>
      <p:sp>
        <p:nvSpPr>
          <p:cNvPr id="22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3176659" y="2755370"/>
            <a:ext cx="2791327" cy="96255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35" b="1" cap="all" baseline="0">
                <a:solidFill>
                  <a:schemeClr val="tx1"/>
                </a:solidFill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 smtClean="0"/>
              <a:t>Agendapunt</a:t>
            </a:r>
            <a:r>
              <a:rPr lang="en-US" dirty="0" smtClean="0"/>
              <a:t> 5</a:t>
            </a:r>
          </a:p>
        </p:txBody>
      </p:sp>
      <p:sp>
        <p:nvSpPr>
          <p:cNvPr id="25" name="Text Placeholder 2"/>
          <p:cNvSpPr>
            <a:spLocks noGrp="1"/>
          </p:cNvSpPr>
          <p:nvPr>
            <p:ph type="body" idx="15" hasCustomPrompt="1"/>
          </p:nvPr>
        </p:nvSpPr>
        <p:spPr>
          <a:xfrm>
            <a:off x="3176659" y="4015865"/>
            <a:ext cx="2791327" cy="96255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35" b="1" cap="all" baseline="0">
                <a:solidFill>
                  <a:schemeClr val="tx1"/>
                </a:solidFill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 smtClean="0"/>
              <a:t>Agendapunt</a:t>
            </a:r>
            <a:r>
              <a:rPr lang="en-US" dirty="0" smtClean="0"/>
              <a:t> 6</a:t>
            </a:r>
          </a:p>
        </p:txBody>
      </p:sp>
      <p:sp>
        <p:nvSpPr>
          <p:cNvPr id="26" name="Text Placeholder 2"/>
          <p:cNvSpPr>
            <a:spLocks noGrp="1"/>
          </p:cNvSpPr>
          <p:nvPr>
            <p:ph type="body" idx="16" hasCustomPrompt="1"/>
          </p:nvPr>
        </p:nvSpPr>
        <p:spPr>
          <a:xfrm>
            <a:off x="6238697" y="4020095"/>
            <a:ext cx="2791327" cy="96255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35" b="1" cap="all" baseline="0">
                <a:solidFill>
                  <a:schemeClr val="tx1"/>
                </a:solidFill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 smtClean="0"/>
              <a:t>Agendapunt</a:t>
            </a:r>
            <a:r>
              <a:rPr lang="en-US" dirty="0" smtClean="0"/>
              <a:t> 7</a:t>
            </a:r>
          </a:p>
        </p:txBody>
      </p:sp>
    </p:spTree>
    <p:extLst>
      <p:ext uri="{BB962C8B-B14F-4D97-AF65-F5344CB8AC3E}">
        <p14:creationId xmlns:p14="http://schemas.microsoft.com/office/powerpoint/2010/main" val="1693629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0" y="810001"/>
            <a:ext cx="9144000" cy="3348000"/>
          </a:xfrm>
          <a:solidFill>
            <a:schemeClr val="bg1">
              <a:lumMod val="85000"/>
            </a:schemeClr>
          </a:solidFill>
        </p:spPr>
        <p:txBody>
          <a:bodyPr lIns="360000" tIns="251999" rIns="3960000" bIns="1080000" anchor="b" anchorCtr="0"/>
          <a:lstStyle>
            <a:lvl1pPr marL="0" indent="0" algn="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400000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nl-NL" noProof="0" dirty="0" smtClean="0"/>
              <a:t>CLICK TO EDIT MASTER TITLE STYLE</a:t>
            </a:r>
            <a:endParaRPr lang="nl-NL" noProof="0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" y="108000"/>
            <a:ext cx="2880360" cy="649224"/>
          </a:xfrm>
          <a:prstGeom prst="rect">
            <a:avLst/>
          </a:prstGeom>
        </p:spPr>
      </p:pic>
      <p:sp>
        <p:nvSpPr>
          <p:cNvPr id="14" name="Text Placeholder 2"/>
          <p:cNvSpPr>
            <a:spLocks noGrp="1"/>
          </p:cNvSpPr>
          <p:nvPr>
            <p:ph type="body" idx="14" hasCustomPrompt="1"/>
          </p:nvPr>
        </p:nvSpPr>
        <p:spPr>
          <a:xfrm>
            <a:off x="719998" y="1080000"/>
            <a:ext cx="4464000" cy="1512000"/>
          </a:xfrm>
        </p:spPr>
        <p:txBody>
          <a:bodyPr anchor="t" anchorCtr="0"/>
          <a:lstStyle>
            <a:lvl1pPr marL="0" indent="0">
              <a:lnSpc>
                <a:spcPct val="85000"/>
              </a:lnSpc>
              <a:buNone/>
              <a:defRPr sz="40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GENDA BULLET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12904"/>
            <a:ext cx="9144000" cy="130597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15607" y="444793"/>
            <a:ext cx="3987212" cy="709957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80000"/>
              </a:lnSpc>
              <a:defRPr sz="2847" baseline="0"/>
            </a:lvl1pPr>
          </a:lstStyle>
          <a:p>
            <a:r>
              <a:rPr lang="en-US" dirty="0" smtClean="0"/>
              <a:t>Basic agenda – </a:t>
            </a:r>
            <a:r>
              <a:rPr lang="en-US" dirty="0" err="1" smtClean="0"/>
              <a:t>titel</a:t>
            </a:r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4681246" y="444533"/>
            <a:ext cx="4098601" cy="404598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err="1" smtClean="0"/>
              <a:t>Agendapunt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nl-NL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41006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1741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GENDA BULLETS WI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12904"/>
            <a:ext cx="9144000" cy="130597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515607" y="444793"/>
            <a:ext cx="3987212" cy="709957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80000"/>
              </a:lnSpc>
              <a:defRPr sz="2847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Op de agenda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4681246" y="444533"/>
            <a:ext cx="4098601" cy="404598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 smtClean="0"/>
              <a:t>Agendapunt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nl-NL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32834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6139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TO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516303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TO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28931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TO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908547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TO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891460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TO5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91865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TO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587538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3 MEDEDELINGEN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70821" y="2508529"/>
            <a:ext cx="2306881" cy="207023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3412865" y="2508525"/>
            <a:ext cx="2306881" cy="207023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635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6354587" y="2512756"/>
            <a:ext cx="2306881" cy="206600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635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1126708" y="1833679"/>
            <a:ext cx="776583" cy="546035"/>
            <a:chOff x="1502273" y="2576434"/>
            <a:chExt cx="1035445" cy="1035445"/>
          </a:xfrm>
        </p:grpSpPr>
        <p:sp>
          <p:nvSpPr>
            <p:cNvPr id="4" name="Oval 3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232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2" y="444797"/>
            <a:ext cx="9143999" cy="51326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3427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4178014" y="1833678"/>
            <a:ext cx="776583" cy="546035"/>
            <a:chOff x="1502273" y="2576434"/>
            <a:chExt cx="1035445" cy="1035445"/>
          </a:xfrm>
        </p:grpSpPr>
        <p:sp>
          <p:nvSpPr>
            <p:cNvPr id="16" name="Oval 15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2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21" name="Group 20"/>
          <p:cNvGrpSpPr>
            <a:grpSpLocks noChangeAspect="1"/>
          </p:cNvGrpSpPr>
          <p:nvPr/>
        </p:nvGrpSpPr>
        <p:grpSpPr>
          <a:xfrm>
            <a:off x="7119736" y="1833678"/>
            <a:ext cx="776583" cy="546035"/>
            <a:chOff x="1502273" y="2576434"/>
            <a:chExt cx="1035445" cy="1035445"/>
          </a:xfrm>
        </p:grpSpPr>
        <p:sp>
          <p:nvSpPr>
            <p:cNvPr id="22" name="Oval 2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20" b="1" dirty="0" smtClean="0">
                  <a:latin typeface="+mj-lt"/>
                  <a:cs typeface="Arial" panose="020B0604020202020204" pitchFamily="34" charset="0"/>
                </a:rPr>
                <a:t>3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910173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 MEDEDELINGEN">
    <p:bg>
      <p:bgPr>
        <a:solidFill>
          <a:srgbClr val="E734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70821" y="2508529"/>
            <a:ext cx="2306881" cy="207023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3412865" y="2508525"/>
            <a:ext cx="2306881" cy="207023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635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6354587" y="2512756"/>
            <a:ext cx="2306881" cy="206600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635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1126708" y="1833679"/>
            <a:ext cx="776583" cy="546035"/>
            <a:chOff x="1502273" y="2576434"/>
            <a:chExt cx="1035445" cy="1035445"/>
          </a:xfrm>
        </p:grpSpPr>
        <p:sp>
          <p:nvSpPr>
            <p:cNvPr id="4" name="Oval 3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232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2" y="444797"/>
            <a:ext cx="9143999" cy="51326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3427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4178014" y="1833678"/>
            <a:ext cx="776583" cy="546035"/>
            <a:chOff x="1502273" y="2576434"/>
            <a:chExt cx="1035445" cy="1035445"/>
          </a:xfrm>
        </p:grpSpPr>
        <p:sp>
          <p:nvSpPr>
            <p:cNvPr id="16" name="Oval 15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2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21" name="Group 20"/>
          <p:cNvGrpSpPr>
            <a:grpSpLocks noChangeAspect="1"/>
          </p:cNvGrpSpPr>
          <p:nvPr/>
        </p:nvGrpSpPr>
        <p:grpSpPr>
          <a:xfrm>
            <a:off x="7119736" y="1833678"/>
            <a:ext cx="776583" cy="546035"/>
            <a:chOff x="1502273" y="2576434"/>
            <a:chExt cx="1035445" cy="1035445"/>
          </a:xfrm>
        </p:grpSpPr>
        <p:sp>
          <p:nvSpPr>
            <p:cNvPr id="22" name="Oval 2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20" b="1" dirty="0" smtClean="0">
                  <a:latin typeface="+mj-lt"/>
                  <a:cs typeface="Arial" panose="020B0604020202020204" pitchFamily="34" charset="0"/>
                </a:rPr>
                <a:t>3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711130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 met spre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1" y="810001"/>
            <a:ext cx="9143999" cy="3348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400000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90000" y="4157999"/>
            <a:ext cx="2880000" cy="322017"/>
          </a:xfrm>
        </p:spPr>
        <p:txBody>
          <a:bodyPr anchor="b" anchorCtr="0"/>
          <a:lstStyle>
            <a:lvl1pPr marL="0" indent="0" algn="l">
              <a:lnSpc>
                <a:spcPct val="110000"/>
              </a:lnSpc>
              <a:buNone/>
              <a:defRPr sz="12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" y="108000"/>
            <a:ext cx="2880360" cy="649224"/>
          </a:xfrm>
          <a:prstGeom prst="rect">
            <a:avLst/>
          </a:prstGeom>
        </p:spPr>
      </p:pic>
      <p:sp>
        <p:nvSpPr>
          <p:cNvPr id="12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5490000" y="3437998"/>
            <a:ext cx="720000" cy="720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 </a:t>
            </a:r>
            <a:endParaRPr lang="en-US" dirty="0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3 MEDEDELINGEN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70821" y="2508529"/>
            <a:ext cx="2306881" cy="207023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3412865" y="2508525"/>
            <a:ext cx="2306881" cy="207023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635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6354587" y="2512756"/>
            <a:ext cx="2306881" cy="206600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635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1126708" y="1833679"/>
            <a:ext cx="776583" cy="546035"/>
            <a:chOff x="1502273" y="2576434"/>
            <a:chExt cx="1035445" cy="1035445"/>
          </a:xfrm>
        </p:grpSpPr>
        <p:sp>
          <p:nvSpPr>
            <p:cNvPr id="4" name="Oval 3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232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2" y="444797"/>
            <a:ext cx="9143999" cy="51326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3427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4178014" y="1833678"/>
            <a:ext cx="776583" cy="546035"/>
            <a:chOff x="1502273" y="2576434"/>
            <a:chExt cx="1035445" cy="1035445"/>
          </a:xfrm>
        </p:grpSpPr>
        <p:sp>
          <p:nvSpPr>
            <p:cNvPr id="16" name="Oval 15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2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21" name="Group 20"/>
          <p:cNvGrpSpPr>
            <a:grpSpLocks noChangeAspect="1"/>
          </p:cNvGrpSpPr>
          <p:nvPr/>
        </p:nvGrpSpPr>
        <p:grpSpPr>
          <a:xfrm>
            <a:off x="7119736" y="1833678"/>
            <a:ext cx="776583" cy="546035"/>
            <a:chOff x="1502273" y="2576434"/>
            <a:chExt cx="1035445" cy="1035445"/>
          </a:xfrm>
        </p:grpSpPr>
        <p:sp>
          <p:nvSpPr>
            <p:cNvPr id="22" name="Oval 2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20" b="1" dirty="0" smtClean="0">
                  <a:latin typeface="+mj-lt"/>
                  <a:cs typeface="Arial" panose="020B0604020202020204" pitchFamily="34" charset="0"/>
                </a:rPr>
                <a:t>3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66878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3 MEDEDELINGEN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70821" y="2508529"/>
            <a:ext cx="2306881" cy="207023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3412865" y="2508525"/>
            <a:ext cx="2306881" cy="207023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635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6354587" y="2512756"/>
            <a:ext cx="2306881" cy="206600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635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1126708" y="1833679"/>
            <a:ext cx="776583" cy="546035"/>
            <a:chOff x="1502273" y="2576434"/>
            <a:chExt cx="1035445" cy="1035445"/>
          </a:xfrm>
        </p:grpSpPr>
        <p:sp>
          <p:nvSpPr>
            <p:cNvPr id="4" name="Oval 3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232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2" y="444797"/>
            <a:ext cx="9143999" cy="51326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3427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4178014" y="1833678"/>
            <a:ext cx="776583" cy="546035"/>
            <a:chOff x="1502273" y="2576434"/>
            <a:chExt cx="1035445" cy="1035445"/>
          </a:xfrm>
        </p:grpSpPr>
        <p:sp>
          <p:nvSpPr>
            <p:cNvPr id="16" name="Oval 15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2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21" name="Group 20"/>
          <p:cNvGrpSpPr>
            <a:grpSpLocks noChangeAspect="1"/>
          </p:cNvGrpSpPr>
          <p:nvPr/>
        </p:nvGrpSpPr>
        <p:grpSpPr>
          <a:xfrm>
            <a:off x="7119736" y="1833678"/>
            <a:ext cx="776583" cy="546035"/>
            <a:chOff x="1502273" y="2576434"/>
            <a:chExt cx="1035445" cy="1035445"/>
          </a:xfrm>
        </p:grpSpPr>
        <p:sp>
          <p:nvSpPr>
            <p:cNvPr id="22" name="Oval 2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20" b="1" dirty="0" smtClean="0">
                  <a:latin typeface="+mj-lt"/>
                  <a:cs typeface="Arial" panose="020B0604020202020204" pitchFamily="34" charset="0"/>
                </a:rPr>
                <a:t>3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230166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3 MEDEDELINGE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70821" y="2508529"/>
            <a:ext cx="2306881" cy="207023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3412865" y="2508525"/>
            <a:ext cx="2306881" cy="207023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635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6354587" y="2512756"/>
            <a:ext cx="2306881" cy="206600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635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1126708" y="1833679"/>
            <a:ext cx="776583" cy="546035"/>
            <a:chOff x="1502273" y="2576434"/>
            <a:chExt cx="1035445" cy="1035445"/>
          </a:xfrm>
        </p:grpSpPr>
        <p:sp>
          <p:nvSpPr>
            <p:cNvPr id="4" name="Oval 3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232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2" y="444797"/>
            <a:ext cx="9143999" cy="51326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3427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4178014" y="1833678"/>
            <a:ext cx="776583" cy="546035"/>
            <a:chOff x="1502273" y="2576434"/>
            <a:chExt cx="1035445" cy="1035445"/>
          </a:xfrm>
        </p:grpSpPr>
        <p:sp>
          <p:nvSpPr>
            <p:cNvPr id="16" name="Oval 15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2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21" name="Group 20"/>
          <p:cNvGrpSpPr>
            <a:grpSpLocks noChangeAspect="1"/>
          </p:cNvGrpSpPr>
          <p:nvPr/>
        </p:nvGrpSpPr>
        <p:grpSpPr>
          <a:xfrm>
            <a:off x="7119736" y="1833678"/>
            <a:ext cx="776583" cy="546035"/>
            <a:chOff x="1502273" y="2576434"/>
            <a:chExt cx="1035445" cy="1035445"/>
          </a:xfrm>
        </p:grpSpPr>
        <p:sp>
          <p:nvSpPr>
            <p:cNvPr id="22" name="Oval 2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20" b="1" dirty="0" smtClean="0">
                  <a:latin typeface="+mj-lt"/>
                  <a:cs typeface="Arial" panose="020B0604020202020204" pitchFamily="34" charset="0"/>
                </a:rPr>
                <a:t>3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301009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5_3 MEDEDELINGE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70821" y="2508529"/>
            <a:ext cx="2306881" cy="207023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3412865" y="2508525"/>
            <a:ext cx="2306881" cy="207023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635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6354587" y="2512756"/>
            <a:ext cx="2306881" cy="206600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635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1126708" y="1833679"/>
            <a:ext cx="776583" cy="546035"/>
            <a:chOff x="1502273" y="2576434"/>
            <a:chExt cx="1035445" cy="1035445"/>
          </a:xfrm>
        </p:grpSpPr>
        <p:sp>
          <p:nvSpPr>
            <p:cNvPr id="4" name="Oval 3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232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2" y="444797"/>
            <a:ext cx="9143999" cy="51326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3427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4178014" y="1833678"/>
            <a:ext cx="776583" cy="546035"/>
            <a:chOff x="1502273" y="2576434"/>
            <a:chExt cx="1035445" cy="1035445"/>
          </a:xfrm>
        </p:grpSpPr>
        <p:sp>
          <p:nvSpPr>
            <p:cNvPr id="16" name="Oval 15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2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21" name="Group 20"/>
          <p:cNvGrpSpPr>
            <a:grpSpLocks noChangeAspect="1"/>
          </p:cNvGrpSpPr>
          <p:nvPr/>
        </p:nvGrpSpPr>
        <p:grpSpPr>
          <a:xfrm>
            <a:off x="7119736" y="1833678"/>
            <a:ext cx="776583" cy="546035"/>
            <a:chOff x="1502273" y="2576434"/>
            <a:chExt cx="1035445" cy="1035445"/>
          </a:xfrm>
        </p:grpSpPr>
        <p:sp>
          <p:nvSpPr>
            <p:cNvPr id="22" name="Oval 2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20" b="1" dirty="0" smtClean="0">
                  <a:latin typeface="+mj-lt"/>
                  <a:cs typeface="Arial" panose="020B0604020202020204" pitchFamily="34" charset="0"/>
                </a:rPr>
                <a:t>3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779299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6_3 MEDEDELINGEN">
    <p:bg>
      <p:bgPr>
        <a:solidFill>
          <a:srgbClr val="00A9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70821" y="2508529"/>
            <a:ext cx="2306881" cy="207023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3412865" y="2508525"/>
            <a:ext cx="2306881" cy="207023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635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6354587" y="2512756"/>
            <a:ext cx="2306881" cy="206600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635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1126708" y="1833679"/>
            <a:ext cx="776583" cy="546035"/>
            <a:chOff x="1502273" y="2576434"/>
            <a:chExt cx="1035445" cy="1035445"/>
          </a:xfrm>
        </p:grpSpPr>
        <p:sp>
          <p:nvSpPr>
            <p:cNvPr id="4" name="Oval 3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232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2" y="444797"/>
            <a:ext cx="9143999" cy="51326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3427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4178014" y="1833678"/>
            <a:ext cx="776583" cy="546035"/>
            <a:chOff x="1502273" y="2576434"/>
            <a:chExt cx="1035445" cy="1035445"/>
          </a:xfrm>
        </p:grpSpPr>
        <p:sp>
          <p:nvSpPr>
            <p:cNvPr id="16" name="Oval 15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2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21" name="Group 20"/>
          <p:cNvGrpSpPr>
            <a:grpSpLocks noChangeAspect="1"/>
          </p:cNvGrpSpPr>
          <p:nvPr/>
        </p:nvGrpSpPr>
        <p:grpSpPr>
          <a:xfrm>
            <a:off x="7119736" y="1833678"/>
            <a:ext cx="776583" cy="546035"/>
            <a:chOff x="1502273" y="2576434"/>
            <a:chExt cx="1035445" cy="1035445"/>
          </a:xfrm>
        </p:grpSpPr>
        <p:sp>
          <p:nvSpPr>
            <p:cNvPr id="22" name="Oval 2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20" b="1" dirty="0" smtClean="0">
                  <a:latin typeface="+mj-lt"/>
                  <a:cs typeface="Arial" panose="020B0604020202020204" pitchFamily="34" charset="0"/>
                </a:rPr>
                <a:t>3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913681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2 MEDEDELINGEN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" y="444797"/>
            <a:ext cx="9143999" cy="51326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3427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70821" y="2508529"/>
            <a:ext cx="3706871" cy="207023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4954276" y="2512756"/>
            <a:ext cx="3707193" cy="206600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635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1935966" y="1840767"/>
            <a:ext cx="776583" cy="546035"/>
            <a:chOff x="1502273" y="2576434"/>
            <a:chExt cx="1035445" cy="1035445"/>
          </a:xfrm>
        </p:grpSpPr>
        <p:sp>
          <p:nvSpPr>
            <p:cNvPr id="12" name="Oval 1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232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14" name="Group 13"/>
          <p:cNvGrpSpPr>
            <a:grpSpLocks noChangeAspect="1"/>
          </p:cNvGrpSpPr>
          <p:nvPr/>
        </p:nvGrpSpPr>
        <p:grpSpPr>
          <a:xfrm>
            <a:off x="6419580" y="1840768"/>
            <a:ext cx="776583" cy="546035"/>
            <a:chOff x="1502273" y="2576434"/>
            <a:chExt cx="1035445" cy="1035445"/>
          </a:xfrm>
        </p:grpSpPr>
        <p:sp>
          <p:nvSpPr>
            <p:cNvPr id="15" name="Oval 14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2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931101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 MEDEDELINGEN">
    <p:bg>
      <p:bgPr>
        <a:solidFill>
          <a:srgbClr val="E734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" y="444797"/>
            <a:ext cx="9143999" cy="51326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3427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70821" y="2508529"/>
            <a:ext cx="3706871" cy="207023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4954276" y="2512756"/>
            <a:ext cx="3707193" cy="206600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635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1935966" y="1840767"/>
            <a:ext cx="776583" cy="546035"/>
            <a:chOff x="1502273" y="2576434"/>
            <a:chExt cx="1035445" cy="1035445"/>
          </a:xfrm>
        </p:grpSpPr>
        <p:sp>
          <p:nvSpPr>
            <p:cNvPr id="12" name="Oval 1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232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14" name="Group 13"/>
          <p:cNvGrpSpPr>
            <a:grpSpLocks noChangeAspect="1"/>
          </p:cNvGrpSpPr>
          <p:nvPr/>
        </p:nvGrpSpPr>
        <p:grpSpPr>
          <a:xfrm>
            <a:off x="6419580" y="1840768"/>
            <a:ext cx="776583" cy="546035"/>
            <a:chOff x="1502273" y="2576434"/>
            <a:chExt cx="1035445" cy="1035445"/>
          </a:xfrm>
        </p:grpSpPr>
        <p:sp>
          <p:nvSpPr>
            <p:cNvPr id="15" name="Oval 14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2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859779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2 MEDEDELINGEN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" y="444797"/>
            <a:ext cx="9143999" cy="51326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3427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70821" y="2508529"/>
            <a:ext cx="3706871" cy="207023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4954276" y="2512756"/>
            <a:ext cx="3707193" cy="206600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635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1935966" y="1840767"/>
            <a:ext cx="776583" cy="546035"/>
            <a:chOff x="1502273" y="2576434"/>
            <a:chExt cx="1035445" cy="1035445"/>
          </a:xfrm>
        </p:grpSpPr>
        <p:sp>
          <p:nvSpPr>
            <p:cNvPr id="12" name="Oval 1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232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14" name="Group 13"/>
          <p:cNvGrpSpPr>
            <a:grpSpLocks noChangeAspect="1"/>
          </p:cNvGrpSpPr>
          <p:nvPr/>
        </p:nvGrpSpPr>
        <p:grpSpPr>
          <a:xfrm>
            <a:off x="6419580" y="1840768"/>
            <a:ext cx="776583" cy="546035"/>
            <a:chOff x="1502273" y="2576434"/>
            <a:chExt cx="1035445" cy="1035445"/>
          </a:xfrm>
        </p:grpSpPr>
        <p:sp>
          <p:nvSpPr>
            <p:cNvPr id="15" name="Oval 14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2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438102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2 MEDEDELINGEN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" y="444797"/>
            <a:ext cx="9143999" cy="51326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3427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70821" y="2508529"/>
            <a:ext cx="3706871" cy="207023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4954276" y="2512756"/>
            <a:ext cx="3707193" cy="206600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635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1935966" y="1840767"/>
            <a:ext cx="776583" cy="546035"/>
            <a:chOff x="1502273" y="2576434"/>
            <a:chExt cx="1035445" cy="1035445"/>
          </a:xfrm>
        </p:grpSpPr>
        <p:sp>
          <p:nvSpPr>
            <p:cNvPr id="12" name="Oval 1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232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14" name="Group 13"/>
          <p:cNvGrpSpPr>
            <a:grpSpLocks noChangeAspect="1"/>
          </p:cNvGrpSpPr>
          <p:nvPr/>
        </p:nvGrpSpPr>
        <p:grpSpPr>
          <a:xfrm>
            <a:off x="6419580" y="1840768"/>
            <a:ext cx="776583" cy="546035"/>
            <a:chOff x="1502273" y="2576434"/>
            <a:chExt cx="1035445" cy="1035445"/>
          </a:xfrm>
        </p:grpSpPr>
        <p:sp>
          <p:nvSpPr>
            <p:cNvPr id="15" name="Oval 14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2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116236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2 MEDEDELINGE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" y="444797"/>
            <a:ext cx="9143999" cy="51326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3427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70821" y="2508529"/>
            <a:ext cx="3706871" cy="207023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4954276" y="2512756"/>
            <a:ext cx="3707193" cy="206600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635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1935966" y="1840767"/>
            <a:ext cx="776583" cy="546035"/>
            <a:chOff x="1502273" y="2576434"/>
            <a:chExt cx="1035445" cy="1035445"/>
          </a:xfrm>
        </p:grpSpPr>
        <p:sp>
          <p:nvSpPr>
            <p:cNvPr id="12" name="Oval 1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232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14" name="Group 13"/>
          <p:cNvGrpSpPr>
            <a:grpSpLocks noChangeAspect="1"/>
          </p:cNvGrpSpPr>
          <p:nvPr/>
        </p:nvGrpSpPr>
        <p:grpSpPr>
          <a:xfrm>
            <a:off x="6419580" y="1840768"/>
            <a:ext cx="776583" cy="546035"/>
            <a:chOff x="1502273" y="2576434"/>
            <a:chExt cx="1035445" cy="1035445"/>
          </a:xfrm>
        </p:grpSpPr>
        <p:sp>
          <p:nvSpPr>
            <p:cNvPr id="15" name="Oval 14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2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897877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kop en opsomm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2400"/>
            </a:lvl1pPr>
          </a:lstStyle>
          <a:p>
            <a:r>
              <a:rPr lang="nl-NL" dirty="0" smtClean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3" y="1224000"/>
            <a:ext cx="6623999" cy="349199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5216DA-0E4B-CC41-ACBF-76C3BC02E189}" type="datetime1">
              <a:rPr lang="en-US" smtClean="0"/>
              <a:t>23-Jan-18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Creating Oracle JET Composite </a:t>
            </a:r>
            <a:r>
              <a:rPr lang="en-US" dirty="0" err="1" smtClean="0"/>
              <a:t>Conponents</a:t>
            </a:r>
            <a:r>
              <a:rPr lang="en-US" dirty="0" smtClean="0"/>
              <a:t> with </a:t>
            </a:r>
            <a:r>
              <a:rPr lang="en-US" dirty="0" err="1" smtClean="0"/>
              <a:t>OpenLayers</a:t>
            </a:r>
            <a:r>
              <a:rPr lang="nl-NL" dirty="0" smtClean="0"/>
              <a:t>?</a:t>
            </a:r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ext Placeholder 2"/>
          <p:cNvSpPr>
            <a:spLocks noGrp="1"/>
          </p:cNvSpPr>
          <p:nvPr>
            <p:ph type="body" idx="13"/>
          </p:nvPr>
        </p:nvSpPr>
        <p:spPr>
          <a:xfrm>
            <a:off x="719998" y="936000"/>
            <a:ext cx="6623999" cy="288000"/>
          </a:xfrm>
        </p:spPr>
        <p:txBody>
          <a:bodyPr anchor="t" anchorCtr="0"/>
          <a:lstStyle>
            <a:lvl1pPr marL="0" indent="0">
              <a:buNone/>
              <a:defRPr sz="15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743000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5_2 MEDEDELINGE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" y="444797"/>
            <a:ext cx="9143999" cy="51326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3427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70821" y="2508529"/>
            <a:ext cx="3706871" cy="207023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4954276" y="2512756"/>
            <a:ext cx="3707193" cy="206600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635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1935966" y="1840767"/>
            <a:ext cx="776583" cy="546035"/>
            <a:chOff x="1502273" y="2576434"/>
            <a:chExt cx="1035445" cy="1035445"/>
          </a:xfrm>
        </p:grpSpPr>
        <p:sp>
          <p:nvSpPr>
            <p:cNvPr id="12" name="Oval 1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232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14" name="Group 13"/>
          <p:cNvGrpSpPr>
            <a:grpSpLocks noChangeAspect="1"/>
          </p:cNvGrpSpPr>
          <p:nvPr/>
        </p:nvGrpSpPr>
        <p:grpSpPr>
          <a:xfrm>
            <a:off x="6419580" y="1840768"/>
            <a:ext cx="776583" cy="546035"/>
            <a:chOff x="1502273" y="2576434"/>
            <a:chExt cx="1035445" cy="1035445"/>
          </a:xfrm>
        </p:grpSpPr>
        <p:sp>
          <p:nvSpPr>
            <p:cNvPr id="15" name="Oval 14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2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680816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6_2 MEDEDELINGEN">
    <p:bg>
      <p:bgPr>
        <a:solidFill>
          <a:srgbClr val="00A9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" y="444797"/>
            <a:ext cx="9143999" cy="51326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3427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70821" y="2508529"/>
            <a:ext cx="3706871" cy="207023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4954276" y="2512756"/>
            <a:ext cx="3707193" cy="206600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635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1935966" y="1840767"/>
            <a:ext cx="776583" cy="546035"/>
            <a:chOff x="1502273" y="2576434"/>
            <a:chExt cx="1035445" cy="1035445"/>
          </a:xfrm>
        </p:grpSpPr>
        <p:sp>
          <p:nvSpPr>
            <p:cNvPr id="12" name="Oval 1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232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14" name="Group 13"/>
          <p:cNvGrpSpPr>
            <a:grpSpLocks noChangeAspect="1"/>
          </p:cNvGrpSpPr>
          <p:nvPr/>
        </p:nvGrpSpPr>
        <p:grpSpPr>
          <a:xfrm>
            <a:off x="6419580" y="1840768"/>
            <a:ext cx="776583" cy="546035"/>
            <a:chOff x="1502273" y="2576434"/>
            <a:chExt cx="1035445" cy="1035445"/>
          </a:xfrm>
        </p:grpSpPr>
        <p:sp>
          <p:nvSpPr>
            <p:cNvPr id="15" name="Oval 14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2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767497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CO BULLET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15606" y="444793"/>
            <a:ext cx="6793581" cy="709957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80000"/>
              </a:lnSpc>
              <a:defRPr sz="2847" baseline="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003066" y="1400615"/>
            <a:ext cx="6306120" cy="299032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32834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9969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TANDAARD BULLET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15606" y="444793"/>
            <a:ext cx="6793581" cy="709957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80000"/>
              </a:lnSpc>
              <a:defRPr sz="2847" baseline="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12904"/>
            <a:ext cx="9144000" cy="130597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011257" y="1372940"/>
            <a:ext cx="6297749" cy="302046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32834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8006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TANDAARD ALLEEN TITEL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15606" y="444793"/>
            <a:ext cx="6793581" cy="709957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80000"/>
              </a:lnSpc>
              <a:defRPr sz="2847" baseline="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12904"/>
            <a:ext cx="9144000" cy="13059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32834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4734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TANDAARD ALLEEN TITEL ZWAR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15606" y="444793"/>
            <a:ext cx="6793581" cy="709957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80000"/>
              </a:lnSpc>
              <a:defRPr sz="2847" baseline="0">
                <a:solidFill>
                  <a:schemeClr val="bg1"/>
                </a:solidFill>
              </a:defRPr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12904"/>
            <a:ext cx="9144000" cy="13059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41006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2831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TO QUOT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282710" y="0"/>
            <a:ext cx="3925303" cy="5143500"/>
          </a:xfrm>
          <a:prstGeom prst="rect">
            <a:avLst/>
          </a:prstGeom>
          <a:solidFill>
            <a:srgbClr val="0069B4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4636827" cy="5143500"/>
          </a:xfrm>
          <a:prstGeom prst="rect">
            <a:avLst/>
          </a:prstGeom>
          <a:solidFill>
            <a:srgbClr val="0069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282711" y="0"/>
            <a:ext cx="2048375" cy="51435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503689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FOTO QUOT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282710" y="0"/>
            <a:ext cx="3925303" cy="5143500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4636827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282711" y="0"/>
            <a:ext cx="2048375" cy="51435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1352810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FOTO QUOT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282710" y="0"/>
            <a:ext cx="3925303" cy="514350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4636827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282711" y="0"/>
            <a:ext cx="2048375" cy="51435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7629495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FOTO QUOT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282710" y="0"/>
            <a:ext cx="3925303" cy="5143500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4636827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282711" y="0"/>
            <a:ext cx="2048375" cy="51435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8020043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psomm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 smtClean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3" y="936000"/>
            <a:ext cx="6623999" cy="3780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D8D44-D820-BB49-9309-B66E37C4EE70}" type="datetime1">
              <a:rPr lang="en-US" smtClean="0"/>
              <a:t>23-Jan-18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Creating Oracle JET Composite </a:t>
            </a:r>
            <a:r>
              <a:rPr lang="en-US" dirty="0" err="1" smtClean="0"/>
              <a:t>Conponents</a:t>
            </a:r>
            <a:r>
              <a:rPr lang="en-US" dirty="0" smtClean="0"/>
              <a:t> with </a:t>
            </a:r>
            <a:r>
              <a:rPr lang="en-US" dirty="0" err="1" smtClean="0"/>
              <a:t>OpenLayers</a:t>
            </a:r>
            <a:r>
              <a:rPr lang="nl-NL" dirty="0" smtClean="0"/>
              <a:t>?</a:t>
            </a:r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FOTO QUOT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282710" y="0"/>
            <a:ext cx="3925303" cy="5143500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4636827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282711" y="0"/>
            <a:ext cx="2048375" cy="51435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0741258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5_FOTO QUOT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282710" y="0"/>
            <a:ext cx="3925303" cy="51435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4636827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282711" y="0"/>
            <a:ext cx="2048375" cy="51435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9838504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6_FOTO QUOT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282710" y="0"/>
            <a:ext cx="3925303" cy="5143500"/>
          </a:xfrm>
          <a:prstGeom prst="rect">
            <a:avLst/>
          </a:prstGeom>
          <a:solidFill>
            <a:srgbClr val="00A9C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4636827" cy="5143500"/>
          </a:xfrm>
          <a:prstGeom prst="rect">
            <a:avLst/>
          </a:prstGeom>
          <a:solidFill>
            <a:srgbClr val="00A9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282711" y="0"/>
            <a:ext cx="2048375" cy="51435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2073346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FOTO QUOT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3923553" y="0"/>
            <a:ext cx="3925303" cy="514350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" name="Rectangle 1"/>
          <p:cNvSpPr/>
          <p:nvPr/>
        </p:nvSpPr>
        <p:spPr>
          <a:xfrm>
            <a:off x="4507173" y="0"/>
            <a:ext cx="4636827" cy="5143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838078" y="0"/>
            <a:ext cx="2048375" cy="51435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8639305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FOTO QUOT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3923553" y="0"/>
            <a:ext cx="3925303" cy="5143500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" name="Rectangle 1"/>
          <p:cNvSpPr/>
          <p:nvPr/>
        </p:nvSpPr>
        <p:spPr>
          <a:xfrm>
            <a:off x="4507173" y="0"/>
            <a:ext cx="4636827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838078" y="0"/>
            <a:ext cx="2048375" cy="51435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6362485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FOTO QUOT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3923553" y="0"/>
            <a:ext cx="3925303" cy="514350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" name="Rectangle 1"/>
          <p:cNvSpPr/>
          <p:nvPr/>
        </p:nvSpPr>
        <p:spPr>
          <a:xfrm>
            <a:off x="4507173" y="0"/>
            <a:ext cx="4636827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838078" y="0"/>
            <a:ext cx="2048375" cy="51435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5488646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FOTO QUOT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3923553" y="0"/>
            <a:ext cx="3925303" cy="5143500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" name="Rectangle 1"/>
          <p:cNvSpPr/>
          <p:nvPr/>
        </p:nvSpPr>
        <p:spPr>
          <a:xfrm>
            <a:off x="4507173" y="0"/>
            <a:ext cx="4636827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838078" y="0"/>
            <a:ext cx="2048375" cy="51435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227203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5_FOTO QUOT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3923553" y="0"/>
            <a:ext cx="3925303" cy="5143500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" name="Rectangle 1"/>
          <p:cNvSpPr/>
          <p:nvPr/>
        </p:nvSpPr>
        <p:spPr>
          <a:xfrm>
            <a:off x="4507173" y="0"/>
            <a:ext cx="4636827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838078" y="0"/>
            <a:ext cx="2048375" cy="51435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5409566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TO QUOT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3923553" y="0"/>
            <a:ext cx="3925303" cy="5143500"/>
          </a:xfrm>
          <a:prstGeom prst="rect">
            <a:avLst/>
          </a:prstGeom>
          <a:solidFill>
            <a:srgbClr val="008F33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" name="Rectangle 1"/>
          <p:cNvSpPr/>
          <p:nvPr/>
        </p:nvSpPr>
        <p:spPr>
          <a:xfrm>
            <a:off x="4507173" y="0"/>
            <a:ext cx="4636827" cy="5143500"/>
          </a:xfrm>
          <a:prstGeom prst="rect">
            <a:avLst/>
          </a:prstGeom>
          <a:solidFill>
            <a:srgbClr val="008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838078" y="0"/>
            <a:ext cx="2048375" cy="51435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5063147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6_FOTO QUOT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3923553" y="0"/>
            <a:ext cx="3925303" cy="5143500"/>
          </a:xfrm>
          <a:prstGeom prst="rect">
            <a:avLst/>
          </a:prstGeom>
          <a:solidFill>
            <a:srgbClr val="00A9C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" name="Rectangle 1"/>
          <p:cNvSpPr/>
          <p:nvPr/>
        </p:nvSpPr>
        <p:spPr>
          <a:xfrm>
            <a:off x="4507173" y="0"/>
            <a:ext cx="4636827" cy="5143500"/>
          </a:xfrm>
          <a:prstGeom prst="rect">
            <a:avLst/>
          </a:prstGeom>
          <a:solidFill>
            <a:srgbClr val="00A9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838078" y="0"/>
            <a:ext cx="2048375" cy="51435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676557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/>
          <p:cNvSpPr>
            <a:spLocks noGrp="1"/>
          </p:cNvSpPr>
          <p:nvPr>
            <p:ph type="body" idx="15" hasCustomPrompt="1"/>
          </p:nvPr>
        </p:nvSpPr>
        <p:spPr>
          <a:xfrm>
            <a:off x="5399005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marL="0" indent="0">
              <a:lnSpc>
                <a:spcPct val="85000"/>
              </a:lnSpc>
              <a:buNone/>
              <a:defRPr sz="28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 smtClean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3" y="936000"/>
            <a:ext cx="4464000" cy="3780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B6030-B80C-7C4C-B97F-1ADFAB53E146}" type="datetime1">
              <a:rPr lang="en-US" smtClean="0"/>
              <a:t>23-Jan-18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Creating Oracle JET Composite </a:t>
            </a:r>
            <a:r>
              <a:rPr lang="en-US" dirty="0" err="1" smtClean="0"/>
              <a:t>Conponents</a:t>
            </a:r>
            <a:r>
              <a:rPr lang="en-US" dirty="0" smtClean="0"/>
              <a:t> with </a:t>
            </a:r>
            <a:r>
              <a:rPr lang="en-US" dirty="0" err="1" smtClean="0"/>
              <a:t>OpenLayers</a:t>
            </a:r>
            <a:r>
              <a:rPr lang="nl-NL" dirty="0" smtClean="0"/>
              <a:t>?</a:t>
            </a:r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Subtitle 2"/>
          <p:cNvSpPr>
            <a:spLocks noGrp="1"/>
          </p:cNvSpPr>
          <p:nvPr>
            <p:ph type="subTitle" idx="13"/>
          </p:nvPr>
        </p:nvSpPr>
        <p:spPr>
          <a:xfrm>
            <a:off x="5490000" y="4157999"/>
            <a:ext cx="2880000" cy="322017"/>
          </a:xfrm>
        </p:spPr>
        <p:txBody>
          <a:bodyPr anchor="b" anchorCtr="0"/>
          <a:lstStyle>
            <a:lvl1pPr marL="0" indent="0" algn="l">
              <a:lnSpc>
                <a:spcPct val="110000"/>
              </a:lnSpc>
              <a:buNone/>
              <a:defRPr sz="12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/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LORS QUOTE 1"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16356" y="0"/>
            <a:ext cx="2129051" cy="51435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0124160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LORS QUOTE 2"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916305" y="0"/>
            <a:ext cx="2129051" cy="51435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0155194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12904"/>
            <a:ext cx="9144000" cy="130597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1806532" y="565920"/>
            <a:ext cx="5535959" cy="3478393"/>
          </a:xfrm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pPr lvl="0"/>
            <a:r>
              <a:rPr lang="nl-NL" dirty="0" smtClean="0"/>
              <a:t>Gebruik een slide als deze voor een quote of ter verduidelijking van een hoofdstuk. Deze tekst wordt horizontaal en verticaal gecentreerd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32834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7885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YOFF ZW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609307" y="1806579"/>
            <a:ext cx="5925394" cy="591752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3849">
                <a:solidFill>
                  <a:schemeClr val="accent2"/>
                </a:solidFill>
              </a:defRPr>
            </a:lvl1pPr>
          </a:lstStyle>
          <a:p>
            <a:r>
              <a:rPr lang="en-US" dirty="0" smtClean="0"/>
              <a:t>PAY OFF</a:t>
            </a:r>
            <a:endParaRPr lang="en-US" dirty="0"/>
          </a:p>
        </p:txBody>
      </p:sp>
      <p:sp>
        <p:nvSpPr>
          <p:cNvPr id="7" name="Content Placeholder 11"/>
          <p:cNvSpPr>
            <a:spLocks noGrp="1"/>
          </p:cNvSpPr>
          <p:nvPr>
            <p:ph sz="quarter" idx="10" hasCustomPrompt="1"/>
          </p:nvPr>
        </p:nvSpPr>
        <p:spPr>
          <a:xfrm>
            <a:off x="1609307" y="2385421"/>
            <a:ext cx="5925394" cy="203689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buNone/>
              <a:defRPr sz="3849" b="1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nl-NL" dirty="0" smtClean="0"/>
              <a:t>TWEE REGELS MAXIMAAL</a:t>
            </a:r>
            <a:endParaRPr lang="nl-NL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41006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2227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YOFF WI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09307" y="1806579"/>
            <a:ext cx="5925394" cy="591752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3849"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PAY OFF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0" hasCustomPrompt="1"/>
          </p:nvPr>
        </p:nvSpPr>
        <p:spPr>
          <a:xfrm>
            <a:off x="1609307" y="2385421"/>
            <a:ext cx="5925394" cy="203689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buNone/>
              <a:defRPr sz="3849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nl-NL" dirty="0" smtClean="0"/>
              <a:t>TWEE REGELS MAXIMAAL</a:t>
            </a:r>
            <a:endParaRPr lang="nl-NL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12904"/>
            <a:ext cx="9144000" cy="13059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32834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3838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YOFF 2 FO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59543" y="3417274"/>
            <a:ext cx="3490214" cy="373257"/>
          </a:xfrm>
          <a:prstGeom prst="rect">
            <a:avLst/>
          </a:prstGeom>
          <a:noFill/>
        </p:spPr>
        <p:txBody>
          <a:bodyPr wrap="square" lIns="48209" tIns="24105" rIns="48209" bIns="24105" rtlCol="0">
            <a:spAutoFit/>
          </a:bodyPr>
          <a:lstStyle/>
          <a:p>
            <a:r>
              <a:rPr lang="en-US" sz="2109" dirty="0" smtClean="0">
                <a:solidFill>
                  <a:schemeClr val="tx1"/>
                </a:solidFill>
                <a:latin typeface="+mj-lt"/>
              </a:rPr>
              <a:t>           MET</a:t>
            </a:r>
            <a:r>
              <a:rPr lang="en-US" sz="2109" baseline="0" dirty="0" smtClean="0">
                <a:solidFill>
                  <a:schemeClr val="tx1"/>
                </a:solidFill>
                <a:latin typeface="+mj-lt"/>
              </a:rPr>
              <a:t> ANDERE WOORDEN</a:t>
            </a:r>
            <a:endParaRPr lang="nl-NL" sz="2109" dirty="0" err="1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917910" y="3114560"/>
            <a:ext cx="3916278" cy="1825706"/>
          </a:xfrm>
          <a:prstGeom prst="rect">
            <a:avLst/>
          </a:prstGeom>
          <a:noFill/>
        </p:spPr>
        <p:txBody>
          <a:bodyPr wrap="square" lIns="48209" tIns="24105" rIns="48209" bIns="24105" rtlCol="0">
            <a:spAutoFit/>
          </a:bodyPr>
          <a:lstStyle/>
          <a:p>
            <a:pPr lvl="0"/>
            <a:r>
              <a:rPr lang="nl-NL" sz="3849" b="1" dirty="0" smtClean="0">
                <a:solidFill>
                  <a:schemeClr val="tx1"/>
                </a:solidFill>
                <a:latin typeface="+mj-lt"/>
              </a:rPr>
              <a:t>	WE DOEN </a:t>
            </a:r>
          </a:p>
          <a:p>
            <a:pPr lvl="0"/>
            <a:r>
              <a:rPr lang="nl-NL" sz="3849" b="1" dirty="0" smtClean="0">
                <a:solidFill>
                  <a:schemeClr val="tx1"/>
                </a:solidFill>
                <a:latin typeface="+mj-lt"/>
              </a:rPr>
              <a:t>HET ANDERS</a:t>
            </a:r>
          </a:p>
          <a:p>
            <a:endParaRPr lang="nl-NL" sz="3849" b="1" dirty="0" err="1" smtClean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41006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4916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YOFF 2 PINK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355896" y="2151492"/>
            <a:ext cx="3490214" cy="373257"/>
          </a:xfrm>
          <a:prstGeom prst="rect">
            <a:avLst/>
          </a:prstGeom>
          <a:noFill/>
        </p:spPr>
        <p:txBody>
          <a:bodyPr wrap="square" lIns="48209" tIns="24105" rIns="48209" bIns="24105" rtlCol="0">
            <a:spAutoFit/>
          </a:bodyPr>
          <a:lstStyle/>
          <a:p>
            <a:r>
              <a:rPr lang="en-US" sz="2109" dirty="0" smtClean="0">
                <a:solidFill>
                  <a:schemeClr val="tx1"/>
                </a:solidFill>
                <a:latin typeface="+mj-lt"/>
              </a:rPr>
              <a:t>           MET</a:t>
            </a:r>
            <a:r>
              <a:rPr lang="en-US" sz="2109" baseline="0" dirty="0" smtClean="0">
                <a:solidFill>
                  <a:schemeClr val="tx1"/>
                </a:solidFill>
                <a:latin typeface="+mj-lt"/>
              </a:rPr>
              <a:t> ANDERE WOORDEN</a:t>
            </a:r>
            <a:endParaRPr lang="nl-NL" sz="2109" dirty="0" err="1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14263" y="1848776"/>
            <a:ext cx="3916278" cy="1825706"/>
          </a:xfrm>
          <a:prstGeom prst="rect">
            <a:avLst/>
          </a:prstGeom>
          <a:noFill/>
        </p:spPr>
        <p:txBody>
          <a:bodyPr wrap="square" lIns="48209" tIns="24105" rIns="48209" bIns="24105" rtlCol="0">
            <a:spAutoFit/>
          </a:bodyPr>
          <a:lstStyle/>
          <a:p>
            <a:pPr lvl="0"/>
            <a:r>
              <a:rPr lang="nl-NL" sz="3849" b="1" dirty="0" smtClean="0">
                <a:solidFill>
                  <a:schemeClr val="tx1"/>
                </a:solidFill>
                <a:latin typeface="+mj-lt"/>
              </a:rPr>
              <a:t>	WE DOEN </a:t>
            </a:r>
          </a:p>
          <a:p>
            <a:pPr lvl="0"/>
            <a:r>
              <a:rPr lang="nl-NL" sz="3849" b="1" dirty="0" smtClean="0">
                <a:solidFill>
                  <a:schemeClr val="tx1"/>
                </a:solidFill>
                <a:latin typeface="+mj-lt"/>
              </a:rPr>
              <a:t>HET ANDERS</a:t>
            </a:r>
          </a:p>
          <a:p>
            <a:endParaRPr lang="nl-NL" sz="3849" b="1" dirty="0" err="1" smtClean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41006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5576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PAYOFF 2 PINK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355896" y="2151492"/>
            <a:ext cx="3490214" cy="373257"/>
          </a:xfrm>
          <a:prstGeom prst="rect">
            <a:avLst/>
          </a:prstGeom>
          <a:noFill/>
        </p:spPr>
        <p:txBody>
          <a:bodyPr wrap="square" lIns="48209" tIns="24105" rIns="48209" bIns="24105" rtlCol="0">
            <a:spAutoFit/>
          </a:bodyPr>
          <a:lstStyle/>
          <a:p>
            <a:r>
              <a:rPr lang="en-US" sz="2109" dirty="0" smtClean="0">
                <a:solidFill>
                  <a:schemeClr val="tx1"/>
                </a:solidFill>
                <a:latin typeface="+mj-lt"/>
              </a:rPr>
              <a:t>           MET</a:t>
            </a:r>
            <a:r>
              <a:rPr lang="en-US" sz="2109" baseline="0" dirty="0" smtClean="0">
                <a:solidFill>
                  <a:schemeClr val="tx1"/>
                </a:solidFill>
                <a:latin typeface="+mj-lt"/>
              </a:rPr>
              <a:t> ANDERE WOORDEN</a:t>
            </a:r>
            <a:endParaRPr lang="nl-NL" sz="2109" dirty="0" err="1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14263" y="1848776"/>
            <a:ext cx="3916278" cy="1825706"/>
          </a:xfrm>
          <a:prstGeom prst="rect">
            <a:avLst/>
          </a:prstGeom>
          <a:noFill/>
        </p:spPr>
        <p:txBody>
          <a:bodyPr wrap="square" lIns="48209" tIns="24105" rIns="48209" bIns="24105" rtlCol="0">
            <a:spAutoFit/>
          </a:bodyPr>
          <a:lstStyle/>
          <a:p>
            <a:pPr lvl="0"/>
            <a:r>
              <a:rPr lang="nl-NL" sz="3849" b="1" dirty="0" smtClean="0">
                <a:solidFill>
                  <a:schemeClr val="tx1"/>
                </a:solidFill>
                <a:latin typeface="+mj-lt"/>
              </a:rPr>
              <a:t>	WE DOEN </a:t>
            </a:r>
          </a:p>
          <a:p>
            <a:pPr lvl="0"/>
            <a:r>
              <a:rPr lang="nl-NL" sz="3849" b="1" dirty="0" smtClean="0">
                <a:solidFill>
                  <a:schemeClr val="tx1"/>
                </a:solidFill>
                <a:latin typeface="+mj-lt"/>
              </a:rPr>
              <a:t>HET ANDERS</a:t>
            </a:r>
          </a:p>
          <a:p>
            <a:endParaRPr lang="nl-NL" sz="3849" b="1" dirty="0" err="1" smtClean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41006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3200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PAYOFF 2 PINK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355896" y="2151492"/>
            <a:ext cx="3490214" cy="373257"/>
          </a:xfrm>
          <a:prstGeom prst="rect">
            <a:avLst/>
          </a:prstGeom>
          <a:noFill/>
        </p:spPr>
        <p:txBody>
          <a:bodyPr wrap="square" lIns="48209" tIns="24105" rIns="48209" bIns="24105" rtlCol="0">
            <a:spAutoFit/>
          </a:bodyPr>
          <a:lstStyle/>
          <a:p>
            <a:r>
              <a:rPr lang="en-US" sz="2109" dirty="0" smtClean="0">
                <a:solidFill>
                  <a:schemeClr val="tx1"/>
                </a:solidFill>
                <a:latin typeface="+mj-lt"/>
              </a:rPr>
              <a:t>           MET</a:t>
            </a:r>
            <a:r>
              <a:rPr lang="en-US" sz="2109" baseline="0" dirty="0" smtClean="0">
                <a:solidFill>
                  <a:schemeClr val="tx1"/>
                </a:solidFill>
                <a:latin typeface="+mj-lt"/>
              </a:rPr>
              <a:t> ANDERE WOORDEN</a:t>
            </a:r>
            <a:endParaRPr lang="nl-NL" sz="2109" dirty="0" err="1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14263" y="1848776"/>
            <a:ext cx="3916278" cy="1825706"/>
          </a:xfrm>
          <a:prstGeom prst="rect">
            <a:avLst/>
          </a:prstGeom>
          <a:noFill/>
        </p:spPr>
        <p:txBody>
          <a:bodyPr wrap="square" lIns="48209" tIns="24105" rIns="48209" bIns="24105" rtlCol="0">
            <a:spAutoFit/>
          </a:bodyPr>
          <a:lstStyle/>
          <a:p>
            <a:pPr lvl="0"/>
            <a:r>
              <a:rPr lang="nl-NL" sz="3849" b="1" dirty="0" smtClean="0">
                <a:solidFill>
                  <a:schemeClr val="tx1"/>
                </a:solidFill>
                <a:latin typeface="+mj-lt"/>
              </a:rPr>
              <a:t>	WE DOEN </a:t>
            </a:r>
          </a:p>
          <a:p>
            <a:pPr lvl="0"/>
            <a:r>
              <a:rPr lang="nl-NL" sz="3849" b="1" dirty="0" smtClean="0">
                <a:solidFill>
                  <a:schemeClr val="tx1"/>
                </a:solidFill>
                <a:latin typeface="+mj-lt"/>
              </a:rPr>
              <a:t>HET ANDERS</a:t>
            </a:r>
          </a:p>
          <a:p>
            <a:endParaRPr lang="nl-NL" sz="3849" b="1" dirty="0" err="1" smtClean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41006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2370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PAYOFF 2 PINK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355896" y="2151492"/>
            <a:ext cx="3490214" cy="373257"/>
          </a:xfrm>
          <a:prstGeom prst="rect">
            <a:avLst/>
          </a:prstGeom>
          <a:noFill/>
        </p:spPr>
        <p:txBody>
          <a:bodyPr wrap="square" lIns="48209" tIns="24105" rIns="48209" bIns="24105" rtlCol="0">
            <a:spAutoFit/>
          </a:bodyPr>
          <a:lstStyle/>
          <a:p>
            <a:r>
              <a:rPr lang="en-US" sz="2109" dirty="0" smtClean="0">
                <a:solidFill>
                  <a:schemeClr val="tx1"/>
                </a:solidFill>
                <a:latin typeface="+mj-lt"/>
              </a:rPr>
              <a:t>           MET</a:t>
            </a:r>
            <a:r>
              <a:rPr lang="en-US" sz="2109" baseline="0" dirty="0" smtClean="0">
                <a:solidFill>
                  <a:schemeClr val="tx1"/>
                </a:solidFill>
                <a:latin typeface="+mj-lt"/>
              </a:rPr>
              <a:t> ANDERE WOORDEN</a:t>
            </a:r>
            <a:endParaRPr lang="nl-NL" sz="2109" dirty="0" err="1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14263" y="1848776"/>
            <a:ext cx="3916278" cy="1825706"/>
          </a:xfrm>
          <a:prstGeom prst="rect">
            <a:avLst/>
          </a:prstGeom>
          <a:noFill/>
        </p:spPr>
        <p:txBody>
          <a:bodyPr wrap="square" lIns="48209" tIns="24105" rIns="48209" bIns="24105" rtlCol="0">
            <a:spAutoFit/>
          </a:bodyPr>
          <a:lstStyle/>
          <a:p>
            <a:pPr lvl="0"/>
            <a:r>
              <a:rPr lang="nl-NL" sz="3849" b="1" dirty="0" smtClean="0">
                <a:solidFill>
                  <a:schemeClr val="tx1"/>
                </a:solidFill>
                <a:latin typeface="+mj-lt"/>
              </a:rPr>
              <a:t>	WE DOEN </a:t>
            </a:r>
          </a:p>
          <a:p>
            <a:pPr lvl="0"/>
            <a:r>
              <a:rPr lang="nl-NL" sz="3849" b="1" dirty="0" smtClean="0">
                <a:solidFill>
                  <a:schemeClr val="tx1"/>
                </a:solidFill>
                <a:latin typeface="+mj-lt"/>
              </a:rPr>
              <a:t>HET ANDERS</a:t>
            </a:r>
          </a:p>
          <a:p>
            <a:endParaRPr lang="nl-NL" sz="3849" b="1" dirty="0" err="1" smtClean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41006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9480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3B474-0AB7-8846-BA6A-67033A8CF4FA}" type="datetime1">
              <a:rPr lang="en-US" smtClean="0"/>
              <a:t>23-Jan-18</a:t>
            </a:fld>
            <a:endParaRPr lang="nl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Creating Oracle JET Composite </a:t>
            </a:r>
            <a:r>
              <a:rPr lang="en-US" dirty="0" err="1" smtClean="0"/>
              <a:t>Conponents</a:t>
            </a:r>
            <a:r>
              <a:rPr lang="en-US" dirty="0" smtClean="0"/>
              <a:t> with </a:t>
            </a:r>
            <a:r>
              <a:rPr lang="en-US" dirty="0" err="1" smtClean="0"/>
              <a:t>OpenLayers</a:t>
            </a:r>
            <a:r>
              <a:rPr lang="nl-NL" dirty="0" smtClean="0"/>
              <a:t>?</a:t>
            </a:r>
            <a:endParaRPr lang="nl-NL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719999" y="288000"/>
            <a:ext cx="6624000" cy="504000"/>
          </a:xfrm>
        </p:spPr>
        <p:txBody>
          <a:bodyPr/>
          <a:lstStyle/>
          <a:p>
            <a:r>
              <a:rPr lang="nl-NL" dirty="0" smtClean="0"/>
              <a:t>TITELSTIJL VAN MODEL BEWERKEN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720003" y="1224000"/>
            <a:ext cx="3744993" cy="349199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idx="13"/>
          </p:nvPr>
        </p:nvSpPr>
        <p:spPr>
          <a:xfrm>
            <a:off x="719998" y="936000"/>
            <a:ext cx="3744995" cy="288000"/>
          </a:xfrm>
        </p:spPr>
        <p:txBody>
          <a:bodyPr anchor="t" anchorCtr="0"/>
          <a:lstStyle>
            <a:lvl1pPr marL="0" indent="0">
              <a:buNone/>
              <a:defRPr sz="15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4"/>
          </p:nvPr>
        </p:nvSpPr>
        <p:spPr>
          <a:xfrm>
            <a:off x="4679007" y="1224000"/>
            <a:ext cx="3744993" cy="349199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5"/>
          </p:nvPr>
        </p:nvSpPr>
        <p:spPr>
          <a:xfrm>
            <a:off x="4679004" y="936000"/>
            <a:ext cx="3744995" cy="288000"/>
          </a:xfrm>
        </p:spPr>
        <p:txBody>
          <a:bodyPr anchor="t" anchorCtr="0"/>
          <a:lstStyle>
            <a:lvl1pPr marL="0" indent="0">
              <a:buNone/>
              <a:defRPr sz="15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73897692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PAYOFF 2 PIN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355896" y="2151492"/>
            <a:ext cx="3490214" cy="373257"/>
          </a:xfrm>
          <a:prstGeom prst="rect">
            <a:avLst/>
          </a:prstGeom>
          <a:noFill/>
        </p:spPr>
        <p:txBody>
          <a:bodyPr wrap="square" lIns="48209" tIns="24105" rIns="48209" bIns="24105" rtlCol="0">
            <a:spAutoFit/>
          </a:bodyPr>
          <a:lstStyle/>
          <a:p>
            <a:r>
              <a:rPr lang="en-US" sz="2109" dirty="0" smtClean="0">
                <a:solidFill>
                  <a:schemeClr val="tx1"/>
                </a:solidFill>
                <a:latin typeface="+mj-lt"/>
              </a:rPr>
              <a:t>           MET</a:t>
            </a:r>
            <a:r>
              <a:rPr lang="en-US" sz="2109" baseline="0" dirty="0" smtClean="0">
                <a:solidFill>
                  <a:schemeClr val="tx1"/>
                </a:solidFill>
                <a:latin typeface="+mj-lt"/>
              </a:rPr>
              <a:t> ANDERE WOORDEN</a:t>
            </a:r>
            <a:endParaRPr lang="nl-NL" sz="2109" dirty="0" err="1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14263" y="1848776"/>
            <a:ext cx="3916278" cy="1825706"/>
          </a:xfrm>
          <a:prstGeom prst="rect">
            <a:avLst/>
          </a:prstGeom>
          <a:noFill/>
        </p:spPr>
        <p:txBody>
          <a:bodyPr wrap="square" lIns="48209" tIns="24105" rIns="48209" bIns="24105" rtlCol="0">
            <a:spAutoFit/>
          </a:bodyPr>
          <a:lstStyle/>
          <a:p>
            <a:pPr lvl="0"/>
            <a:r>
              <a:rPr lang="nl-NL" sz="3849" b="1" dirty="0" smtClean="0">
                <a:solidFill>
                  <a:schemeClr val="tx1"/>
                </a:solidFill>
                <a:latin typeface="+mj-lt"/>
              </a:rPr>
              <a:t>	WE DOEN </a:t>
            </a:r>
          </a:p>
          <a:p>
            <a:pPr lvl="0"/>
            <a:r>
              <a:rPr lang="nl-NL" sz="3849" b="1" dirty="0" smtClean="0">
                <a:solidFill>
                  <a:schemeClr val="tx1"/>
                </a:solidFill>
                <a:latin typeface="+mj-lt"/>
              </a:rPr>
              <a:t>HET ANDERS</a:t>
            </a:r>
          </a:p>
          <a:p>
            <a:endParaRPr lang="nl-NL" sz="3849" b="1" dirty="0" err="1" smtClean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41006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1888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YOFF 2 GREE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355896" y="2151492"/>
            <a:ext cx="3490214" cy="373257"/>
          </a:xfrm>
          <a:prstGeom prst="rect">
            <a:avLst/>
          </a:prstGeom>
          <a:noFill/>
        </p:spPr>
        <p:txBody>
          <a:bodyPr wrap="square" lIns="48209" tIns="24105" rIns="48209" bIns="24105" rtlCol="0">
            <a:spAutoFit/>
          </a:bodyPr>
          <a:lstStyle/>
          <a:p>
            <a:r>
              <a:rPr lang="en-US" sz="2109" dirty="0" smtClean="0">
                <a:solidFill>
                  <a:schemeClr val="tx1"/>
                </a:solidFill>
                <a:latin typeface="+mj-lt"/>
              </a:rPr>
              <a:t>           MET</a:t>
            </a:r>
            <a:r>
              <a:rPr lang="en-US" sz="2109" baseline="0" dirty="0" smtClean="0">
                <a:solidFill>
                  <a:schemeClr val="tx1"/>
                </a:solidFill>
                <a:latin typeface="+mj-lt"/>
              </a:rPr>
              <a:t> ANDERE WOORDEN</a:t>
            </a:r>
            <a:endParaRPr lang="nl-NL" sz="2109" dirty="0" err="1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14263" y="1848776"/>
            <a:ext cx="3916278" cy="1825706"/>
          </a:xfrm>
          <a:prstGeom prst="rect">
            <a:avLst/>
          </a:prstGeom>
          <a:noFill/>
        </p:spPr>
        <p:txBody>
          <a:bodyPr wrap="square" lIns="48209" tIns="24105" rIns="48209" bIns="24105" rtlCol="0">
            <a:spAutoFit/>
          </a:bodyPr>
          <a:lstStyle/>
          <a:p>
            <a:pPr lvl="0"/>
            <a:r>
              <a:rPr lang="nl-NL" sz="3849" b="1" dirty="0" smtClean="0">
                <a:solidFill>
                  <a:schemeClr val="tx1"/>
                </a:solidFill>
                <a:latin typeface="+mj-lt"/>
              </a:rPr>
              <a:t>	WE DOEN </a:t>
            </a:r>
          </a:p>
          <a:p>
            <a:pPr lvl="0"/>
            <a:r>
              <a:rPr lang="nl-NL" sz="3849" b="1" dirty="0" smtClean="0">
                <a:solidFill>
                  <a:schemeClr val="tx1"/>
                </a:solidFill>
                <a:latin typeface="+mj-lt"/>
              </a:rPr>
              <a:t>HET ANDERS</a:t>
            </a:r>
          </a:p>
          <a:p>
            <a:endParaRPr lang="nl-NL" sz="3849" b="1" dirty="0" err="1" smtClean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41006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5956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PAYOFF 2 GREEN">
    <p:bg>
      <p:bgPr>
        <a:solidFill>
          <a:srgbClr val="00A9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355896" y="2151492"/>
            <a:ext cx="3490214" cy="373257"/>
          </a:xfrm>
          <a:prstGeom prst="rect">
            <a:avLst/>
          </a:prstGeom>
          <a:noFill/>
        </p:spPr>
        <p:txBody>
          <a:bodyPr wrap="square" lIns="48209" tIns="24105" rIns="48209" bIns="24105" rtlCol="0">
            <a:spAutoFit/>
          </a:bodyPr>
          <a:lstStyle/>
          <a:p>
            <a:r>
              <a:rPr lang="en-US" sz="2109" dirty="0" smtClean="0">
                <a:solidFill>
                  <a:schemeClr val="tx1"/>
                </a:solidFill>
                <a:latin typeface="+mj-lt"/>
              </a:rPr>
              <a:t>           MET</a:t>
            </a:r>
            <a:r>
              <a:rPr lang="en-US" sz="2109" baseline="0" dirty="0" smtClean="0">
                <a:solidFill>
                  <a:schemeClr val="tx1"/>
                </a:solidFill>
                <a:latin typeface="+mj-lt"/>
              </a:rPr>
              <a:t> ANDERE WOORDEN</a:t>
            </a:r>
            <a:endParaRPr lang="nl-NL" sz="2109" dirty="0" err="1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14263" y="1848776"/>
            <a:ext cx="3916278" cy="1825706"/>
          </a:xfrm>
          <a:prstGeom prst="rect">
            <a:avLst/>
          </a:prstGeom>
          <a:noFill/>
        </p:spPr>
        <p:txBody>
          <a:bodyPr wrap="square" lIns="48209" tIns="24105" rIns="48209" bIns="24105" rtlCol="0">
            <a:spAutoFit/>
          </a:bodyPr>
          <a:lstStyle/>
          <a:p>
            <a:pPr lvl="0"/>
            <a:r>
              <a:rPr lang="nl-NL" sz="3849" b="1" dirty="0" smtClean="0">
                <a:solidFill>
                  <a:schemeClr val="tx1"/>
                </a:solidFill>
                <a:latin typeface="+mj-lt"/>
              </a:rPr>
              <a:t>	WE DOEN </a:t>
            </a:r>
          </a:p>
          <a:p>
            <a:pPr lvl="0"/>
            <a:r>
              <a:rPr lang="nl-NL" sz="3849" b="1" dirty="0" smtClean="0">
                <a:solidFill>
                  <a:schemeClr val="tx1"/>
                </a:solidFill>
                <a:latin typeface="+mj-lt"/>
              </a:rPr>
              <a:t>HET ANDERS</a:t>
            </a:r>
          </a:p>
          <a:p>
            <a:endParaRPr lang="nl-NL" sz="3849" b="1" dirty="0" err="1" smtClean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41006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6578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YOFF 2 ZWAR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355896" y="2151492"/>
            <a:ext cx="3490214" cy="373257"/>
          </a:xfrm>
          <a:prstGeom prst="rect">
            <a:avLst/>
          </a:prstGeom>
          <a:noFill/>
        </p:spPr>
        <p:txBody>
          <a:bodyPr wrap="square" lIns="48209" tIns="24105" rIns="48209" bIns="24105" rtlCol="0">
            <a:spAutoFit/>
          </a:bodyPr>
          <a:lstStyle/>
          <a:p>
            <a:r>
              <a:rPr lang="en-US" sz="2109" dirty="0" smtClean="0">
                <a:solidFill>
                  <a:schemeClr val="tx1"/>
                </a:solidFill>
                <a:latin typeface="+mj-lt"/>
              </a:rPr>
              <a:t>           MET</a:t>
            </a:r>
            <a:r>
              <a:rPr lang="en-US" sz="2109" baseline="0" dirty="0" smtClean="0">
                <a:solidFill>
                  <a:schemeClr val="tx1"/>
                </a:solidFill>
                <a:latin typeface="+mj-lt"/>
              </a:rPr>
              <a:t> ANDERE WOORDEN</a:t>
            </a:r>
            <a:endParaRPr lang="nl-NL" sz="2109" dirty="0" err="1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114263" y="1848776"/>
            <a:ext cx="3916278" cy="1825706"/>
          </a:xfrm>
          <a:prstGeom prst="rect">
            <a:avLst/>
          </a:prstGeom>
          <a:noFill/>
        </p:spPr>
        <p:txBody>
          <a:bodyPr wrap="square" lIns="48209" tIns="24105" rIns="48209" bIns="24105" rtlCol="0">
            <a:spAutoFit/>
          </a:bodyPr>
          <a:lstStyle/>
          <a:p>
            <a:pPr lvl="0"/>
            <a:r>
              <a:rPr lang="nl-NL" sz="3849" b="1" dirty="0" smtClean="0">
                <a:solidFill>
                  <a:schemeClr val="tx1"/>
                </a:solidFill>
                <a:latin typeface="+mj-lt"/>
              </a:rPr>
              <a:t>	WE DOEN </a:t>
            </a:r>
          </a:p>
          <a:p>
            <a:pPr lvl="0"/>
            <a:r>
              <a:rPr lang="nl-NL" sz="3849" b="1" dirty="0" smtClean="0">
                <a:solidFill>
                  <a:schemeClr val="tx1"/>
                </a:solidFill>
                <a:latin typeface="+mj-lt"/>
              </a:rPr>
              <a:t>HET ANDERS</a:t>
            </a:r>
          </a:p>
          <a:p>
            <a:endParaRPr lang="nl-NL" sz="3849" b="1" dirty="0" err="1" smtClean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41006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239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ND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1777" y="2264640"/>
            <a:ext cx="2022767" cy="637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3772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CO AMI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12904"/>
            <a:ext cx="9144000" cy="13059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32834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5562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00392" y="249492"/>
            <a:ext cx="925462" cy="378042"/>
          </a:xfrm>
          <a:prstGeom prst="rect">
            <a:avLst/>
          </a:prstGeom>
        </p:spPr>
        <p:txBody>
          <a:bodyPr lIns="154817" tIns="77409" rIns="154817" bIns="77409"/>
          <a:lstStyle/>
          <a:p>
            <a:fld id="{8C6C32FA-E44F-1241-B9B5-7B8834E103E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007352" y="411510"/>
            <a:ext cx="4813120" cy="742500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>
              <a:lnSpc>
                <a:spcPts val="2500"/>
              </a:lnSpc>
              <a:defRPr b="0" i="0">
                <a:latin typeface="Arial"/>
                <a:cs typeface="Arial"/>
              </a:defRPr>
            </a:lvl1pPr>
          </a:lstStyle>
          <a:p>
            <a:r>
              <a:rPr lang="nl-NL" smtClean="0"/>
              <a:t>Titel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1329612"/>
            <a:ext cx="8211600" cy="3618402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 marL="240937" indent="-240937">
              <a:lnSpc>
                <a:spcPts val="1964"/>
              </a:lnSpc>
              <a:spcAft>
                <a:spcPts val="0"/>
              </a:spcAft>
              <a:defRPr sz="1687" b="0" i="0">
                <a:latin typeface="Arial" pitchFamily="34" charset="0"/>
                <a:cs typeface="Arial"/>
              </a:defRPr>
            </a:lvl1pPr>
            <a:lvl2pPr marL="483291" indent="-242354" algn="l">
              <a:buSzPct val="100000"/>
              <a:buFont typeface="Arial" pitchFamily="34" charset="0"/>
              <a:buChar char="–"/>
              <a:tabLst>
                <a:tab pos="880128" algn="l"/>
              </a:tabLst>
              <a:defRPr sz="1424" i="0" baseline="0">
                <a:latin typeface="Arial" pitchFamily="34" charset="0"/>
                <a:cs typeface="Arial" pitchFamily="34" charset="0"/>
              </a:defRPr>
            </a:lvl2pPr>
            <a:lvl3pPr marL="681710" indent="-188498">
              <a:buFont typeface="Arial" pitchFamily="34" charset="0"/>
              <a:buChar char="•"/>
              <a:defRPr sz="1055" baseline="0">
                <a:latin typeface="Arial" pitchFamily="34" charset="0"/>
              </a:defRPr>
            </a:lvl3pPr>
            <a:lvl4pPr marL="894301" indent="-199836">
              <a:buFont typeface="Arial" pitchFamily="34" charset="0"/>
              <a:buChar char="–"/>
              <a:defRPr sz="1055" baseline="0">
                <a:latin typeface="Arial" pitchFamily="34" charset="0"/>
              </a:defRPr>
            </a:lvl4pPr>
            <a:lvl5pPr marL="589586" indent="-192749">
              <a:buFont typeface="Arial" pitchFamily="34" charset="0"/>
              <a:buChar char="•"/>
              <a:defRPr/>
            </a:lvl5pPr>
          </a:lstStyle>
          <a:p>
            <a:r>
              <a:rPr lang="nl-NL" smtClean="0"/>
              <a:t>Xxxx</a:t>
            </a:r>
          </a:p>
          <a:p>
            <a:pPr lvl="1"/>
            <a:r>
              <a:rPr lang="nl-NL" sz="1266" smtClean="0"/>
              <a:t>Xxxx</a:t>
            </a:r>
          </a:p>
          <a:p>
            <a:pPr lvl="2"/>
            <a:r>
              <a:rPr lang="nl-NL" sz="1266" smtClean="0"/>
              <a:t>Xxx</a:t>
            </a:r>
          </a:p>
          <a:p>
            <a:pPr lvl="3"/>
            <a:r>
              <a:rPr lang="nl-NL" sz="1266" smtClean="0"/>
              <a:t>Xxxxx</a:t>
            </a:r>
          </a:p>
        </p:txBody>
      </p:sp>
    </p:spTree>
    <p:extLst>
      <p:ext uri="{BB962C8B-B14F-4D97-AF65-F5344CB8AC3E}">
        <p14:creationId xmlns:p14="http://schemas.microsoft.com/office/powerpoint/2010/main" val="4426294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6A800-996C-1743-AFDA-9042664E20A6}" type="datetimeFigureOut">
              <a:rPr lang="en-US" smtClean="0"/>
              <a:t>23-Jan-18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20DB6-95FF-9E43-B5C1-4A1D50F9B3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4145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ee kolommen met afbeeldin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20000" y="792000"/>
            <a:ext cx="3744000" cy="1584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A50C8-7311-E14C-816D-7251E320C8DC}" type="datetime1">
              <a:rPr lang="en-US" smtClean="0"/>
              <a:t>23-Jan-18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Creating Oracle JET Composite </a:t>
            </a:r>
            <a:r>
              <a:rPr lang="en-US" dirty="0" err="1" smtClean="0"/>
              <a:t>Conponents</a:t>
            </a:r>
            <a:r>
              <a:rPr lang="en-US" dirty="0" smtClean="0"/>
              <a:t> with </a:t>
            </a:r>
            <a:r>
              <a:rPr lang="en-US" dirty="0" err="1" smtClean="0"/>
              <a:t>OpenLayers</a:t>
            </a:r>
            <a:r>
              <a:rPr lang="nl-NL" dirty="0" smtClean="0"/>
              <a:t>?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 dirty="0" smtClean="0"/>
              <a:t>TITELSTIJL VAN MODEL BEWERKEN</a:t>
            </a:r>
            <a:endParaRPr lang="en-US" dirty="0"/>
          </a:p>
        </p:txBody>
      </p:sp>
      <p:sp>
        <p:nvSpPr>
          <p:cNvPr id="9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4680000" y="792000"/>
            <a:ext cx="3744000" cy="1584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720003" y="2700000"/>
            <a:ext cx="3743997" cy="2016000"/>
          </a:xfrm>
        </p:spPr>
        <p:txBody>
          <a:bodyPr/>
          <a:lstStyle>
            <a:lvl1pPr>
              <a:defRPr sz="1300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>
              <a:defRPr sz="13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idx="16"/>
          </p:nvPr>
        </p:nvSpPr>
        <p:spPr>
          <a:xfrm>
            <a:off x="719998" y="2448000"/>
            <a:ext cx="3744000" cy="252000"/>
          </a:xfrm>
        </p:spPr>
        <p:txBody>
          <a:bodyPr anchor="t" anchorCtr="0"/>
          <a:lstStyle>
            <a:lvl1pPr marL="0" indent="0">
              <a:buNone/>
              <a:defRPr sz="13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7"/>
          </p:nvPr>
        </p:nvSpPr>
        <p:spPr>
          <a:xfrm>
            <a:off x="4680005" y="2700000"/>
            <a:ext cx="3743997" cy="2016000"/>
          </a:xfrm>
        </p:spPr>
        <p:txBody>
          <a:bodyPr/>
          <a:lstStyle>
            <a:lvl1pPr>
              <a:defRPr sz="1300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>
              <a:defRPr sz="13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8"/>
          </p:nvPr>
        </p:nvSpPr>
        <p:spPr>
          <a:xfrm>
            <a:off x="4680000" y="2448000"/>
            <a:ext cx="3744000" cy="252000"/>
          </a:xfrm>
        </p:spPr>
        <p:txBody>
          <a:bodyPr anchor="t" anchorCtr="0"/>
          <a:lstStyle>
            <a:lvl1pPr marL="0" indent="0">
              <a:buNone/>
              <a:defRPr sz="13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843469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812800"/>
            <a:ext cx="9144000" cy="3352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noProof="0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1" y="1115998"/>
            <a:ext cx="7703999" cy="2520000"/>
          </a:xfrm>
        </p:spPr>
        <p:txBody>
          <a:bodyPr anchor="t" anchorCtr="0"/>
          <a:lstStyle>
            <a:lvl1pPr>
              <a:lnSpc>
                <a:spcPct val="105000"/>
              </a:lnSpc>
              <a:defRPr sz="3000">
                <a:solidFill>
                  <a:schemeClr val="bg1"/>
                </a:solidFill>
              </a:defRPr>
            </a:lvl1pPr>
          </a:lstStyle>
          <a:p>
            <a:r>
              <a:rPr lang="nl-NL" noProof="0" dirty="0" smtClean="0"/>
              <a:t>CLICK TO EDIT MASTER TITLE STYLE</a:t>
            </a:r>
            <a:endParaRPr lang="nl-NL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10CDB-38B1-8E43-A846-6FE3B07A872E}" type="datetime1">
              <a:rPr lang="en-US" noProof="0" smtClean="0"/>
              <a:t>23-Jan-18</a:t>
            </a:fld>
            <a:endParaRPr lang="nl-NL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 smtClean="0"/>
              <a:t>Creating Oracle JET Composite </a:t>
            </a:r>
            <a:r>
              <a:rPr lang="en-US" noProof="0" dirty="0" err="1" smtClean="0"/>
              <a:t>Conponents</a:t>
            </a:r>
            <a:r>
              <a:rPr lang="en-US" noProof="0" dirty="0" smtClean="0"/>
              <a:t> with </a:t>
            </a:r>
            <a:r>
              <a:rPr lang="en-US" noProof="0" dirty="0" err="1" smtClean="0"/>
              <a:t>OpenLayers</a:t>
            </a:r>
            <a:r>
              <a:rPr lang="nl-NL" noProof="0" dirty="0" smtClean="0"/>
              <a:t>?</a:t>
            </a:r>
            <a:endParaRPr lang="nl-NL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noProof="0" smtClean="0"/>
              <a:t>‹#›</a:t>
            </a:fld>
            <a:endParaRPr lang="nl-NL" noProof="0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" y="108000"/>
            <a:ext cx="2880360" cy="649224"/>
          </a:xfrm>
          <a:prstGeom prst="rect">
            <a:avLst/>
          </a:prstGeom>
        </p:spPr>
      </p:pic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41.xml"/><Relationship Id="rId21" Type="http://schemas.openxmlformats.org/officeDocument/2006/relationships/slideLayout" Target="../slideLayouts/slideLayout36.xml"/><Relationship Id="rId34" Type="http://schemas.openxmlformats.org/officeDocument/2006/relationships/slideLayout" Target="../slideLayouts/slideLayout49.xml"/><Relationship Id="rId42" Type="http://schemas.openxmlformats.org/officeDocument/2006/relationships/slideLayout" Target="../slideLayouts/slideLayout57.xml"/><Relationship Id="rId47" Type="http://schemas.openxmlformats.org/officeDocument/2006/relationships/slideLayout" Target="../slideLayouts/slideLayout62.xml"/><Relationship Id="rId50" Type="http://schemas.openxmlformats.org/officeDocument/2006/relationships/slideLayout" Target="../slideLayouts/slideLayout65.xml"/><Relationship Id="rId55" Type="http://schemas.openxmlformats.org/officeDocument/2006/relationships/slideLayout" Target="../slideLayouts/slideLayout70.xml"/><Relationship Id="rId63" Type="http://schemas.openxmlformats.org/officeDocument/2006/relationships/theme" Target="../theme/theme2.xml"/><Relationship Id="rId7" Type="http://schemas.openxmlformats.org/officeDocument/2006/relationships/slideLayout" Target="../slideLayouts/slideLayout22.xml"/><Relationship Id="rId2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31.xml"/><Relationship Id="rId29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26.xml"/><Relationship Id="rId24" Type="http://schemas.openxmlformats.org/officeDocument/2006/relationships/slideLayout" Target="../slideLayouts/slideLayout39.xml"/><Relationship Id="rId32" Type="http://schemas.openxmlformats.org/officeDocument/2006/relationships/slideLayout" Target="../slideLayouts/slideLayout47.xml"/><Relationship Id="rId37" Type="http://schemas.openxmlformats.org/officeDocument/2006/relationships/slideLayout" Target="../slideLayouts/slideLayout52.xml"/><Relationship Id="rId40" Type="http://schemas.openxmlformats.org/officeDocument/2006/relationships/slideLayout" Target="../slideLayouts/slideLayout55.xml"/><Relationship Id="rId45" Type="http://schemas.openxmlformats.org/officeDocument/2006/relationships/slideLayout" Target="../slideLayouts/slideLayout60.xml"/><Relationship Id="rId53" Type="http://schemas.openxmlformats.org/officeDocument/2006/relationships/slideLayout" Target="../slideLayouts/slideLayout68.xml"/><Relationship Id="rId58" Type="http://schemas.openxmlformats.org/officeDocument/2006/relationships/slideLayout" Target="../slideLayouts/slideLayout73.xml"/><Relationship Id="rId5" Type="http://schemas.openxmlformats.org/officeDocument/2006/relationships/slideLayout" Target="../slideLayouts/slideLayout20.xml"/><Relationship Id="rId61" Type="http://schemas.openxmlformats.org/officeDocument/2006/relationships/slideLayout" Target="../slideLayouts/slideLayout76.xml"/><Relationship Id="rId19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29.xml"/><Relationship Id="rId22" Type="http://schemas.openxmlformats.org/officeDocument/2006/relationships/slideLayout" Target="../slideLayouts/slideLayout37.xml"/><Relationship Id="rId27" Type="http://schemas.openxmlformats.org/officeDocument/2006/relationships/slideLayout" Target="../slideLayouts/slideLayout42.xml"/><Relationship Id="rId30" Type="http://schemas.openxmlformats.org/officeDocument/2006/relationships/slideLayout" Target="../slideLayouts/slideLayout45.xml"/><Relationship Id="rId35" Type="http://schemas.openxmlformats.org/officeDocument/2006/relationships/slideLayout" Target="../slideLayouts/slideLayout50.xml"/><Relationship Id="rId43" Type="http://schemas.openxmlformats.org/officeDocument/2006/relationships/slideLayout" Target="../slideLayouts/slideLayout58.xml"/><Relationship Id="rId48" Type="http://schemas.openxmlformats.org/officeDocument/2006/relationships/slideLayout" Target="../slideLayouts/slideLayout63.xml"/><Relationship Id="rId56" Type="http://schemas.openxmlformats.org/officeDocument/2006/relationships/slideLayout" Target="../slideLayouts/slideLayout71.xml"/><Relationship Id="rId64" Type="http://schemas.openxmlformats.org/officeDocument/2006/relationships/image" Target="../media/image5.png"/><Relationship Id="rId8" Type="http://schemas.openxmlformats.org/officeDocument/2006/relationships/slideLayout" Target="../slideLayouts/slideLayout23.xml"/><Relationship Id="rId51" Type="http://schemas.openxmlformats.org/officeDocument/2006/relationships/slideLayout" Target="../slideLayouts/slideLayout66.xml"/><Relationship Id="rId3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7.xml"/><Relationship Id="rId17" Type="http://schemas.openxmlformats.org/officeDocument/2006/relationships/slideLayout" Target="../slideLayouts/slideLayout32.xml"/><Relationship Id="rId25" Type="http://schemas.openxmlformats.org/officeDocument/2006/relationships/slideLayout" Target="../slideLayouts/slideLayout40.xml"/><Relationship Id="rId33" Type="http://schemas.openxmlformats.org/officeDocument/2006/relationships/slideLayout" Target="../slideLayouts/slideLayout48.xml"/><Relationship Id="rId38" Type="http://schemas.openxmlformats.org/officeDocument/2006/relationships/slideLayout" Target="../slideLayouts/slideLayout53.xml"/><Relationship Id="rId46" Type="http://schemas.openxmlformats.org/officeDocument/2006/relationships/slideLayout" Target="../slideLayouts/slideLayout61.xml"/><Relationship Id="rId59" Type="http://schemas.openxmlformats.org/officeDocument/2006/relationships/slideLayout" Target="../slideLayouts/slideLayout74.xml"/><Relationship Id="rId20" Type="http://schemas.openxmlformats.org/officeDocument/2006/relationships/slideLayout" Target="../slideLayouts/slideLayout35.xml"/><Relationship Id="rId41" Type="http://schemas.openxmlformats.org/officeDocument/2006/relationships/slideLayout" Target="../slideLayouts/slideLayout56.xml"/><Relationship Id="rId54" Type="http://schemas.openxmlformats.org/officeDocument/2006/relationships/slideLayout" Target="../slideLayouts/slideLayout69.xml"/><Relationship Id="rId62" Type="http://schemas.openxmlformats.org/officeDocument/2006/relationships/slideLayout" Target="../slideLayouts/slideLayout7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30.xml"/><Relationship Id="rId23" Type="http://schemas.openxmlformats.org/officeDocument/2006/relationships/slideLayout" Target="../slideLayouts/slideLayout38.xml"/><Relationship Id="rId28" Type="http://schemas.openxmlformats.org/officeDocument/2006/relationships/slideLayout" Target="../slideLayouts/slideLayout43.xml"/><Relationship Id="rId36" Type="http://schemas.openxmlformats.org/officeDocument/2006/relationships/slideLayout" Target="../slideLayouts/slideLayout51.xml"/><Relationship Id="rId49" Type="http://schemas.openxmlformats.org/officeDocument/2006/relationships/slideLayout" Target="../slideLayouts/slideLayout64.xml"/><Relationship Id="rId57" Type="http://schemas.openxmlformats.org/officeDocument/2006/relationships/slideLayout" Target="../slideLayouts/slideLayout72.xml"/><Relationship Id="rId10" Type="http://schemas.openxmlformats.org/officeDocument/2006/relationships/slideLayout" Target="../slideLayouts/slideLayout25.xml"/><Relationship Id="rId31" Type="http://schemas.openxmlformats.org/officeDocument/2006/relationships/slideLayout" Target="../slideLayouts/slideLayout46.xml"/><Relationship Id="rId44" Type="http://schemas.openxmlformats.org/officeDocument/2006/relationships/slideLayout" Target="../slideLayouts/slideLayout59.xml"/><Relationship Id="rId52" Type="http://schemas.openxmlformats.org/officeDocument/2006/relationships/slideLayout" Target="../slideLayouts/slideLayout67.xml"/><Relationship Id="rId60" Type="http://schemas.openxmlformats.org/officeDocument/2006/relationships/slideLayout" Target="../slideLayouts/slideLayout75.xml"/><Relationship Id="rId65" Type="http://schemas.openxmlformats.org/officeDocument/2006/relationships/image" Target="../media/image6.png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8.xml"/><Relationship Id="rId18" Type="http://schemas.openxmlformats.org/officeDocument/2006/relationships/slideLayout" Target="../slideLayouts/slideLayout33.xml"/><Relationship Id="rId39" Type="http://schemas.openxmlformats.org/officeDocument/2006/relationships/slideLayout" Target="../slideLayouts/slideLayout5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0" y="360000"/>
            <a:ext cx="1258824" cy="28651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  <a:blipFill>
            <a:blip r:embed="rId19">
              <a:alphaModFix amt="45000"/>
            </a:blip>
            <a:stretch>
              <a:fillRect/>
            </a:stretch>
          </a:blipFill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19999" y="288000"/>
            <a:ext cx="6624000" cy="504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r>
              <a:rPr lang="nl-NL" dirty="0" smtClean="0"/>
              <a:t>TITELSTIJL VAN MODEL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0003" y="936000"/>
            <a:ext cx="6623999" cy="378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nl-NL" dirty="0" smtClean="0"/>
              <a:t>Klik om de tekststijl van het model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744000" y="5004000"/>
            <a:ext cx="1224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600">
                <a:solidFill>
                  <a:schemeClr val="bg1"/>
                </a:solidFill>
              </a:defRPr>
            </a:lvl1pPr>
          </a:lstStyle>
          <a:p>
            <a:fld id="{E300D605-E2BB-8B4E-A2F3-5A64231C34A6}" type="datetime1">
              <a:rPr lang="en-US" smtClean="0"/>
              <a:t>23-Jan-18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968000" y="5004000"/>
            <a:ext cx="3240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6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Creating Oracle JET Composite </a:t>
            </a:r>
            <a:r>
              <a:rPr lang="en-US" dirty="0" err="1" smtClean="0"/>
              <a:t>Conponents</a:t>
            </a:r>
            <a:r>
              <a:rPr lang="en-US" dirty="0" smtClean="0"/>
              <a:t> with </a:t>
            </a:r>
            <a:r>
              <a:rPr lang="en-US" dirty="0" err="1" smtClean="0"/>
              <a:t>OpenLayers</a:t>
            </a:r>
            <a:r>
              <a:rPr lang="nl-NL" dirty="0" smtClean="0"/>
              <a:t>?</a:t>
            </a:r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80000" y="5004000"/>
            <a:ext cx="144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600">
                <a:solidFill>
                  <a:schemeClr val="bg1"/>
                </a:solidFill>
              </a:defRPr>
            </a:lvl1pPr>
          </a:lstStyle>
          <a:p>
            <a:fld id="{14F1411D-0280-154F-AEAC-4C20B7AA46B2}" type="slidenum">
              <a:rPr lang="nl-NL" smtClean="0"/>
              <a:pPr/>
              <a:t>‹#›</a:t>
            </a:fld>
            <a:endParaRPr lang="nl-NL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8244000" y="5004000"/>
            <a:ext cx="0" cy="90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25557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90" r:id="rId2"/>
    <p:sldLayoutId id="2147483687" r:id="rId3"/>
    <p:sldLayoutId id="2147483674" r:id="rId4"/>
    <p:sldLayoutId id="2147483689" r:id="rId5"/>
    <p:sldLayoutId id="2147483686" r:id="rId6"/>
    <p:sldLayoutId id="2147483677" r:id="rId7"/>
    <p:sldLayoutId id="2147483681" r:id="rId8"/>
    <p:sldLayoutId id="2147483691" r:id="rId9"/>
    <p:sldLayoutId id="2147483682" r:id="rId10"/>
    <p:sldLayoutId id="2147483680" r:id="rId11"/>
    <p:sldLayoutId id="2147483684" r:id="rId12"/>
    <p:sldLayoutId id="2147483685" r:id="rId13"/>
    <p:sldLayoutId id="2147483688" r:id="rId14"/>
    <p:sldLayoutId id="2147483692" r:id="rId15"/>
  </p:sldLayoutIdLst>
  <p:hf hdr="0" dt="0"/>
  <p:txStyles>
    <p:titleStyle>
      <a:lvl1pPr algn="l" defTabSz="685800" rtl="0" eaLnBrk="1" latinLnBrk="0" hangingPunct="1">
        <a:lnSpc>
          <a:spcPct val="85000"/>
        </a:lnSpc>
        <a:spcBef>
          <a:spcPct val="0"/>
        </a:spcBef>
        <a:buNone/>
        <a:defRPr sz="18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6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54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72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90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88" y="273751"/>
            <a:ext cx="7886626" cy="994544"/>
          </a:xfrm>
          <a:prstGeom prst="rect">
            <a:avLst/>
          </a:prstGeom>
        </p:spPr>
        <p:txBody>
          <a:bodyPr vert="horz" lIns="91422" tIns="45712" rIns="91422" bIns="45712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88" y="1369591"/>
            <a:ext cx="7886626" cy="3263243"/>
          </a:xfrm>
          <a:prstGeom prst="rect">
            <a:avLst/>
          </a:prstGeom>
        </p:spPr>
        <p:txBody>
          <a:bodyPr vert="horz" lIns="91422" tIns="45712" rIns="91422" bIns="45712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12904"/>
            <a:ext cx="9144000" cy="13059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32834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527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05" r:id="rId12"/>
    <p:sldLayoutId id="2147483706" r:id="rId13"/>
    <p:sldLayoutId id="2147483707" r:id="rId14"/>
    <p:sldLayoutId id="2147483708" r:id="rId15"/>
    <p:sldLayoutId id="2147483709" r:id="rId16"/>
    <p:sldLayoutId id="2147483710" r:id="rId17"/>
    <p:sldLayoutId id="2147483711" r:id="rId18"/>
    <p:sldLayoutId id="2147483712" r:id="rId19"/>
    <p:sldLayoutId id="2147483713" r:id="rId20"/>
    <p:sldLayoutId id="2147483714" r:id="rId21"/>
    <p:sldLayoutId id="2147483715" r:id="rId22"/>
    <p:sldLayoutId id="2147483716" r:id="rId23"/>
    <p:sldLayoutId id="2147483717" r:id="rId24"/>
    <p:sldLayoutId id="2147483718" r:id="rId25"/>
    <p:sldLayoutId id="2147483719" r:id="rId26"/>
    <p:sldLayoutId id="2147483720" r:id="rId27"/>
    <p:sldLayoutId id="2147483721" r:id="rId28"/>
    <p:sldLayoutId id="2147483722" r:id="rId29"/>
    <p:sldLayoutId id="2147483723" r:id="rId30"/>
    <p:sldLayoutId id="2147483724" r:id="rId31"/>
    <p:sldLayoutId id="2147483725" r:id="rId32"/>
    <p:sldLayoutId id="2147483726" r:id="rId33"/>
    <p:sldLayoutId id="2147483727" r:id="rId34"/>
    <p:sldLayoutId id="2147483728" r:id="rId35"/>
    <p:sldLayoutId id="2147483729" r:id="rId36"/>
    <p:sldLayoutId id="2147483730" r:id="rId37"/>
    <p:sldLayoutId id="2147483731" r:id="rId38"/>
    <p:sldLayoutId id="2147483732" r:id="rId39"/>
    <p:sldLayoutId id="2147483733" r:id="rId40"/>
    <p:sldLayoutId id="2147483734" r:id="rId41"/>
    <p:sldLayoutId id="2147483735" r:id="rId42"/>
    <p:sldLayoutId id="2147483736" r:id="rId43"/>
    <p:sldLayoutId id="2147483737" r:id="rId44"/>
    <p:sldLayoutId id="2147483738" r:id="rId45"/>
    <p:sldLayoutId id="2147483739" r:id="rId46"/>
    <p:sldLayoutId id="2147483740" r:id="rId47"/>
    <p:sldLayoutId id="2147483741" r:id="rId48"/>
    <p:sldLayoutId id="2147483742" r:id="rId49"/>
    <p:sldLayoutId id="2147483743" r:id="rId50"/>
    <p:sldLayoutId id="2147483744" r:id="rId51"/>
    <p:sldLayoutId id="2147483745" r:id="rId52"/>
    <p:sldLayoutId id="2147483746" r:id="rId53"/>
    <p:sldLayoutId id="2147483747" r:id="rId54"/>
    <p:sldLayoutId id="2147483748" r:id="rId55"/>
    <p:sldLayoutId id="2147483749" r:id="rId56"/>
    <p:sldLayoutId id="2147483750" r:id="rId57"/>
    <p:sldLayoutId id="2147483751" r:id="rId58"/>
    <p:sldLayoutId id="2147483752" r:id="rId59"/>
    <p:sldLayoutId id="2147483753" r:id="rId60"/>
    <p:sldLayoutId id="2147483754" r:id="rId61"/>
    <p:sldLayoutId id="2147483755" r:id="rId62"/>
  </p:sldLayoutIdLst>
  <p:timing>
    <p:tnLst>
      <p:par>
        <p:cTn id="1" dur="indefinite" restart="never" nodeType="tmRoot"/>
      </p:par>
    </p:tnLst>
  </p:timing>
  <p:txStyles>
    <p:titleStyle>
      <a:lvl1pPr algn="l" defTabSz="642767" rtl="0" eaLnBrk="1" latinLnBrk="0" hangingPunct="1">
        <a:lnSpc>
          <a:spcPct val="90000"/>
        </a:lnSpc>
        <a:spcBef>
          <a:spcPct val="0"/>
        </a:spcBef>
        <a:buNone/>
        <a:defRPr sz="3164" b="1" kern="1200" cap="all" baseline="0">
          <a:solidFill>
            <a:schemeClr val="tx1"/>
          </a:solidFill>
          <a:latin typeface="Arial Narrow" panose="020B0606020202030204" pitchFamily="34" charset="0"/>
          <a:ea typeface="+mj-ea"/>
          <a:cs typeface="+mj-cs"/>
        </a:defRPr>
      </a:lvl1pPr>
    </p:titleStyle>
    <p:bodyStyle>
      <a:lvl1pPr marL="160692" indent="-160692" algn="l" defTabSz="642767" rtl="0" eaLnBrk="1" latinLnBrk="0" hangingPunct="1">
        <a:lnSpc>
          <a:spcPct val="90000"/>
        </a:lnSpc>
        <a:spcBef>
          <a:spcPts val="703"/>
        </a:spcBef>
        <a:buFont typeface="Arial" panose="020B0604020202020204" pitchFamily="34" charset="0"/>
        <a:buChar char="•"/>
        <a:defRPr sz="1898" kern="1200">
          <a:solidFill>
            <a:schemeClr val="tx1"/>
          </a:solidFill>
          <a:latin typeface="Arial Narrow" panose="020B0606020202030204" pitchFamily="34" charset="0"/>
          <a:ea typeface="+mn-ea"/>
          <a:cs typeface="+mn-cs"/>
        </a:defRPr>
      </a:lvl1pPr>
      <a:lvl2pPr marL="482075" indent="-160692" algn="l" defTabSz="642767" rtl="0" eaLnBrk="1" latinLnBrk="0" hangingPunct="1">
        <a:lnSpc>
          <a:spcPct val="90000"/>
        </a:lnSpc>
        <a:spcBef>
          <a:spcPts val="352"/>
        </a:spcBef>
        <a:buFont typeface="Arial" panose="020B0604020202020204" pitchFamily="34" charset="0"/>
        <a:buChar char="•"/>
        <a:defRPr sz="1635" kern="1200">
          <a:solidFill>
            <a:schemeClr val="tx1"/>
          </a:solidFill>
          <a:latin typeface="Arial Narrow" panose="020B0606020202030204" pitchFamily="34" charset="0"/>
          <a:ea typeface="+mn-ea"/>
          <a:cs typeface="+mn-cs"/>
        </a:defRPr>
      </a:lvl2pPr>
      <a:lvl3pPr marL="803459" indent="-160692" algn="l" defTabSz="642767" rtl="0" eaLnBrk="1" latinLnBrk="0" hangingPunct="1">
        <a:lnSpc>
          <a:spcPct val="90000"/>
        </a:lnSpc>
        <a:spcBef>
          <a:spcPts val="352"/>
        </a:spcBef>
        <a:buFont typeface="Arial" panose="020B0604020202020204" pitchFamily="34" charset="0"/>
        <a:buChar char="•"/>
        <a:defRPr sz="1476" kern="1200">
          <a:solidFill>
            <a:schemeClr val="tx1"/>
          </a:solidFill>
          <a:latin typeface="Arial Narrow" panose="020B0606020202030204" pitchFamily="34" charset="0"/>
          <a:ea typeface="+mn-ea"/>
          <a:cs typeface="+mn-cs"/>
        </a:defRPr>
      </a:lvl3pPr>
      <a:lvl4pPr marL="1124843" indent="-160692" algn="l" defTabSz="642767" rtl="0" eaLnBrk="1" latinLnBrk="0" hangingPunct="1">
        <a:lnSpc>
          <a:spcPct val="90000"/>
        </a:lnSpc>
        <a:spcBef>
          <a:spcPts val="352"/>
        </a:spcBef>
        <a:buFont typeface="Arial" panose="020B0604020202020204" pitchFamily="34" charset="0"/>
        <a:buChar char="•"/>
        <a:defRPr sz="1266" kern="1200">
          <a:solidFill>
            <a:schemeClr val="tx1"/>
          </a:solidFill>
          <a:latin typeface="Arial Narrow" panose="020B0606020202030204" pitchFamily="34" charset="0"/>
          <a:ea typeface="+mn-ea"/>
          <a:cs typeface="+mn-cs"/>
        </a:defRPr>
      </a:lvl4pPr>
      <a:lvl5pPr marL="1285535" indent="0" algn="l" defTabSz="642767" rtl="0" eaLnBrk="1" latinLnBrk="0" hangingPunct="1">
        <a:lnSpc>
          <a:spcPct val="90000"/>
        </a:lnSpc>
        <a:spcBef>
          <a:spcPts val="352"/>
        </a:spcBef>
        <a:buFont typeface="Arial" panose="020B0604020202020204" pitchFamily="34" charset="0"/>
        <a:buNone/>
        <a:defRPr sz="1266" kern="1200">
          <a:solidFill>
            <a:schemeClr val="tx1"/>
          </a:solidFill>
          <a:latin typeface="Arial Narrow" panose="020B0606020202030204" pitchFamily="34" charset="0"/>
          <a:ea typeface="+mn-ea"/>
          <a:cs typeface="+mn-cs"/>
        </a:defRPr>
      </a:lvl5pPr>
      <a:lvl6pPr marL="1767610" indent="-160692" algn="l" defTabSz="642767" rtl="0" eaLnBrk="1" latinLnBrk="0" hangingPunct="1">
        <a:lnSpc>
          <a:spcPct val="90000"/>
        </a:lnSpc>
        <a:spcBef>
          <a:spcPts val="352"/>
        </a:spcBef>
        <a:buFont typeface="Arial" panose="020B0604020202020204" pitchFamily="34" charset="0"/>
        <a:buChar char="•"/>
        <a:defRPr sz="1266" kern="1200">
          <a:solidFill>
            <a:schemeClr val="tx1"/>
          </a:solidFill>
          <a:latin typeface="+mn-lt"/>
          <a:ea typeface="+mn-ea"/>
          <a:cs typeface="+mn-cs"/>
        </a:defRPr>
      </a:lvl6pPr>
      <a:lvl7pPr marL="2088994" indent="-160692" algn="l" defTabSz="642767" rtl="0" eaLnBrk="1" latinLnBrk="0" hangingPunct="1">
        <a:lnSpc>
          <a:spcPct val="90000"/>
        </a:lnSpc>
        <a:spcBef>
          <a:spcPts val="352"/>
        </a:spcBef>
        <a:buFont typeface="Arial" panose="020B0604020202020204" pitchFamily="34" charset="0"/>
        <a:buChar char="•"/>
        <a:defRPr sz="1266" kern="1200">
          <a:solidFill>
            <a:schemeClr val="tx1"/>
          </a:solidFill>
          <a:latin typeface="+mn-lt"/>
          <a:ea typeface="+mn-ea"/>
          <a:cs typeface="+mn-cs"/>
        </a:defRPr>
      </a:lvl7pPr>
      <a:lvl8pPr marL="2410377" indent="-160692" algn="l" defTabSz="642767" rtl="0" eaLnBrk="1" latinLnBrk="0" hangingPunct="1">
        <a:lnSpc>
          <a:spcPct val="90000"/>
        </a:lnSpc>
        <a:spcBef>
          <a:spcPts val="352"/>
        </a:spcBef>
        <a:buFont typeface="Arial" panose="020B0604020202020204" pitchFamily="34" charset="0"/>
        <a:buChar char="•"/>
        <a:defRPr sz="1266" kern="1200">
          <a:solidFill>
            <a:schemeClr val="tx1"/>
          </a:solidFill>
          <a:latin typeface="+mn-lt"/>
          <a:ea typeface="+mn-ea"/>
          <a:cs typeface="+mn-cs"/>
        </a:defRPr>
      </a:lvl8pPr>
      <a:lvl9pPr marL="2731760" indent="-160692" algn="l" defTabSz="642767" rtl="0" eaLnBrk="1" latinLnBrk="0" hangingPunct="1">
        <a:lnSpc>
          <a:spcPct val="90000"/>
        </a:lnSpc>
        <a:spcBef>
          <a:spcPts val="352"/>
        </a:spcBef>
        <a:buFont typeface="Arial" panose="020B0604020202020204" pitchFamily="34" charset="0"/>
        <a:buChar char="•"/>
        <a:defRPr sz="126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42767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1pPr>
      <a:lvl2pPr marL="321384" algn="l" defTabSz="642767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2pPr>
      <a:lvl3pPr marL="642767" algn="l" defTabSz="642767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3pPr>
      <a:lvl4pPr marL="964151" algn="l" defTabSz="642767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4pPr>
      <a:lvl5pPr marL="1285535" algn="l" defTabSz="642767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5pPr>
      <a:lvl6pPr marL="1606918" algn="l" defTabSz="642767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6pPr>
      <a:lvl7pPr marL="1928302" algn="l" defTabSz="642767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7pPr>
      <a:lvl8pPr marL="2249685" algn="l" defTabSz="642767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8pPr>
      <a:lvl9pPr marL="2571069" algn="l" defTabSz="642767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Web_Map_Service" TargetMode="External"/><Relationship Id="rId3" Type="http://schemas.openxmlformats.org/officeDocument/2006/relationships/hyperlink" Target="https://en.wikipedia.org/wiki/GeoRSS" TargetMode="External"/><Relationship Id="rId7" Type="http://schemas.openxmlformats.org/officeDocument/2006/relationships/hyperlink" Target="https://en.wikipedia.org/wiki/Open_Geospatial_Consortium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en.wikipedia.org/wiki/GeoJSON" TargetMode="External"/><Relationship Id="rId5" Type="http://schemas.openxmlformats.org/officeDocument/2006/relationships/hyperlink" Target="https://en.wikipedia.org/wiki/Geography_Markup_Language" TargetMode="External"/><Relationship Id="rId10" Type="http://schemas.openxmlformats.org/officeDocument/2006/relationships/image" Target="../media/image21.png"/><Relationship Id="rId4" Type="http://schemas.openxmlformats.org/officeDocument/2006/relationships/hyperlink" Target="https://en.wikipedia.org/wiki/KML" TargetMode="External"/><Relationship Id="rId9" Type="http://schemas.openxmlformats.org/officeDocument/2006/relationships/hyperlink" Target="https://en.wikipedia.org/wiki/Web_Feature_Service" TargetMode="Externa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hyperlink" Target="http://technology.amis.nl/" TargetMode="External"/><Relationship Id="rId7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Relationship Id="rId6" Type="http://schemas.openxmlformats.org/officeDocument/2006/relationships/hyperlink" Target="mailto:info@amis.nl" TargetMode="External"/><Relationship Id="rId5" Type="http://schemas.openxmlformats.org/officeDocument/2006/relationships/hyperlink" Target="http://www.amis.nl/" TargetMode="External"/><Relationship Id="rId4" Type="http://schemas.openxmlformats.org/officeDocument/2006/relationships/hyperlink" Target="mailto:lucas.jellema@amis.nl" TargetMode="External"/><Relationship Id="rId9" Type="http://schemas.openxmlformats.org/officeDocument/2006/relationships/image" Target="../media/image6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layers.org/en/latest/doc/quickstart.html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idx="13"/>
          </p:nvPr>
        </p:nvSpPr>
        <p:spPr/>
      </p:sp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0" dirty="0" smtClean="0"/>
              <a:t>Workshop </a:t>
            </a:r>
            <a:r>
              <a:rPr lang="en-US" b="0" dirty="0"/>
              <a:t>Creating Oracle JET Composite Components with </a:t>
            </a:r>
            <a:r>
              <a:rPr lang="en-US" b="0" dirty="0" err="1"/>
              <a:t>OpenLayers</a:t>
            </a:r>
            <a:r>
              <a:rPr lang="en-US" b="0" dirty="0"/>
              <a:t> GIS </a:t>
            </a:r>
            <a:r>
              <a:rPr lang="en-US" b="0" dirty="0" smtClean="0"/>
              <a:t>library</a:t>
            </a:r>
            <a:endParaRPr lang="nl-NL" sz="2400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4"/>
          </p:nvPr>
        </p:nvSpPr>
        <p:spPr>
          <a:xfrm>
            <a:off x="719998" y="1080000"/>
            <a:ext cx="7444288" cy="1512000"/>
          </a:xfrm>
        </p:spPr>
        <p:txBody>
          <a:bodyPr/>
          <a:lstStyle/>
          <a:p>
            <a:r>
              <a:rPr lang="nl-NL" sz="2800" b="0" dirty="0" smtClean="0">
                <a:solidFill>
                  <a:srgbClr val="FF0000"/>
                </a:solidFill>
              </a:rPr>
              <a:t>AMIS </a:t>
            </a:r>
            <a:r>
              <a:rPr lang="nl-NL" sz="2800" b="0" dirty="0">
                <a:solidFill>
                  <a:srgbClr val="FF0000"/>
                </a:solidFill>
              </a:rPr>
              <a:t>SIG</a:t>
            </a:r>
            <a:r>
              <a:rPr lang="nl-NL" sz="2800" b="0" dirty="0" smtClean="0">
                <a:solidFill>
                  <a:srgbClr val="FF0000"/>
                </a:solidFill>
              </a:rPr>
              <a:t>/ </a:t>
            </a:r>
            <a:br>
              <a:rPr lang="nl-NL" sz="2800" b="0" dirty="0" smtClean="0">
                <a:solidFill>
                  <a:srgbClr val="FF0000"/>
                </a:solidFill>
              </a:rPr>
            </a:br>
            <a:r>
              <a:rPr lang="nl-NL" sz="2800" b="0" dirty="0" smtClean="0">
                <a:solidFill>
                  <a:srgbClr val="FF0000"/>
                </a:solidFill>
              </a:rPr>
              <a:t>Oracle Developer Meet Up </a:t>
            </a:r>
            <a:endParaRPr lang="nl-NL" sz="2800" b="0" dirty="0">
              <a:solidFill>
                <a:srgbClr val="FF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9001125" y="5003800"/>
            <a:ext cx="142875" cy="107950"/>
          </a:xfrm>
        </p:spPr>
        <p:txBody>
          <a:bodyPr/>
          <a:lstStyle/>
          <a:p>
            <a:fld id="{14F1411D-0280-154F-AEAC-4C20B7AA46B2}" type="slidenum">
              <a:rPr lang="nl-NL" smtClean="0"/>
              <a:t>1</a:t>
            </a:fld>
            <a:endParaRPr lang="nl-NL"/>
          </a:p>
        </p:txBody>
      </p:sp>
      <p:sp>
        <p:nvSpPr>
          <p:cNvPr id="2" name="TextBox 1"/>
          <p:cNvSpPr txBox="1"/>
          <p:nvPr/>
        </p:nvSpPr>
        <p:spPr>
          <a:xfrm>
            <a:off x="719998" y="4264489"/>
            <a:ext cx="3886577" cy="40011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 smtClean="0"/>
              <a:t>Lucas Jellema</a:t>
            </a:r>
          </a:p>
          <a:p>
            <a:r>
              <a:rPr lang="en-US" sz="1300" dirty="0" smtClean="0"/>
              <a:t>Tuesday 23</a:t>
            </a:r>
            <a:r>
              <a:rPr lang="en-US" sz="1300" baseline="30000" dirty="0" smtClean="0"/>
              <a:t>rd</a:t>
            </a:r>
            <a:r>
              <a:rPr lang="en-US" sz="1300" dirty="0" smtClean="0"/>
              <a:t> January, </a:t>
            </a:r>
            <a:r>
              <a:rPr lang="en-US" sz="1300" dirty="0" err="1" smtClean="0"/>
              <a:t>Nieuwegein</a:t>
            </a:r>
            <a:r>
              <a:rPr lang="en-US" sz="1300" dirty="0" smtClean="0"/>
              <a:t>, The Netherlands</a:t>
            </a:r>
            <a:endParaRPr lang="nl-NL" sz="1300" dirty="0" err="1" smtClean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998" y="2004073"/>
            <a:ext cx="4420288" cy="2061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2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Integrate </a:t>
            </a:r>
            <a:r>
              <a:rPr lang="en-US" dirty="0" err="1" smtClean="0"/>
              <a:t>OpenLayers</a:t>
            </a:r>
            <a:r>
              <a:rPr lang="en-US" dirty="0" smtClean="0"/>
              <a:t> in JET Applications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Generic, application wide:</a:t>
            </a:r>
          </a:p>
          <a:p>
            <a:pPr lvl="1"/>
            <a:r>
              <a:rPr lang="en-US" dirty="0" smtClean="0"/>
              <a:t>Create directory </a:t>
            </a:r>
            <a:r>
              <a:rPr lang="en-US" dirty="0" err="1" smtClean="0"/>
              <a:t>js</a:t>
            </a:r>
            <a:r>
              <a:rPr lang="en-US" dirty="0" smtClean="0"/>
              <a:t>/libs/</a:t>
            </a:r>
            <a:r>
              <a:rPr lang="en-US" dirty="0" err="1" smtClean="0"/>
              <a:t>openlayers</a:t>
            </a:r>
            <a:endParaRPr lang="en-US" dirty="0" smtClean="0"/>
          </a:p>
          <a:p>
            <a:pPr lvl="1"/>
            <a:r>
              <a:rPr lang="en-US" dirty="0" smtClean="0"/>
              <a:t>Extract resources from </a:t>
            </a:r>
            <a:r>
              <a:rPr lang="en-US" dirty="0" err="1" smtClean="0"/>
              <a:t>OpenLayers</a:t>
            </a:r>
            <a:r>
              <a:rPr lang="en-US" dirty="0" smtClean="0"/>
              <a:t> zip-distribution to this directory</a:t>
            </a:r>
          </a:p>
          <a:p>
            <a:pPr lvl="1"/>
            <a:r>
              <a:rPr lang="en-US" dirty="0" smtClean="0"/>
              <a:t>Add entries for </a:t>
            </a:r>
            <a:r>
              <a:rPr lang="en-US" dirty="0" err="1" smtClean="0"/>
              <a:t>OpenLayers</a:t>
            </a:r>
            <a:r>
              <a:rPr lang="en-US" dirty="0" smtClean="0"/>
              <a:t> resource (</a:t>
            </a:r>
            <a:r>
              <a:rPr lang="en-US" dirty="0" err="1" smtClean="0"/>
              <a:t>js</a:t>
            </a:r>
            <a:r>
              <a:rPr lang="en-US" dirty="0" smtClean="0"/>
              <a:t> and </a:t>
            </a:r>
            <a:r>
              <a:rPr lang="en-US" dirty="0" err="1" smtClean="0"/>
              <a:t>css</a:t>
            </a:r>
            <a:r>
              <a:rPr lang="en-US" dirty="0" smtClean="0"/>
              <a:t>) to </a:t>
            </a:r>
            <a:r>
              <a:rPr lang="en-US" i="1" dirty="0" err="1"/>
              <a:t>js</a:t>
            </a:r>
            <a:r>
              <a:rPr lang="en-US" i="1" dirty="0"/>
              <a:t>/main-release-</a:t>
            </a:r>
            <a:r>
              <a:rPr lang="en-US" i="1" dirty="0" err="1"/>
              <a:t>paths.json</a:t>
            </a:r>
            <a:r>
              <a:rPr lang="en-US" dirty="0"/>
              <a:t> file </a:t>
            </a:r>
            <a:endParaRPr lang="en-US" dirty="0" smtClean="0"/>
          </a:p>
          <a:p>
            <a:pPr lvl="1"/>
            <a:r>
              <a:rPr lang="en-US" dirty="0" smtClean="0"/>
              <a:t>Configure </a:t>
            </a:r>
            <a:r>
              <a:rPr lang="en-US" dirty="0" err="1" smtClean="0"/>
              <a:t>OpenLayers</a:t>
            </a:r>
            <a:r>
              <a:rPr lang="en-US" dirty="0" smtClean="0"/>
              <a:t> in the </a:t>
            </a:r>
            <a:r>
              <a:rPr lang="en-US" dirty="0" err="1" smtClean="0"/>
              <a:t>RequireJS</a:t>
            </a:r>
            <a:r>
              <a:rPr lang="en-US" dirty="0" smtClean="0"/>
              <a:t> bootstrap file – typically main.js</a:t>
            </a:r>
          </a:p>
          <a:p>
            <a:r>
              <a:rPr lang="en-US" dirty="0" smtClean="0"/>
              <a:t>In JET modules that use </a:t>
            </a:r>
            <a:r>
              <a:rPr lang="en-US" dirty="0" err="1" smtClean="0"/>
              <a:t>OpenLayers</a:t>
            </a:r>
            <a:endParaRPr lang="en-US" dirty="0" smtClean="0"/>
          </a:p>
          <a:p>
            <a:pPr lvl="1"/>
            <a:r>
              <a:rPr lang="en-US" dirty="0" smtClean="0"/>
              <a:t>Add container elements (typically DIV) in View (HTML)</a:t>
            </a:r>
          </a:p>
          <a:p>
            <a:pPr lvl="1"/>
            <a:r>
              <a:rPr lang="en-US" dirty="0" smtClean="0"/>
              <a:t>Add JavaScript code in </a:t>
            </a:r>
            <a:r>
              <a:rPr lang="en-US" dirty="0" err="1" smtClean="0"/>
              <a:t>ViewModel</a:t>
            </a:r>
            <a:r>
              <a:rPr lang="en-US" dirty="0" smtClean="0"/>
              <a:t> to configure the </a:t>
            </a:r>
            <a:r>
              <a:rPr lang="en-US" dirty="0" err="1" smtClean="0"/>
              <a:t>OpenLayers</a:t>
            </a:r>
            <a:r>
              <a:rPr lang="en-US" dirty="0" smtClean="0"/>
              <a:t> map</a:t>
            </a:r>
          </a:p>
          <a:p>
            <a:pPr lvl="2"/>
            <a:r>
              <a:rPr lang="en-US" dirty="0" smtClean="0"/>
              <a:t>Define layers and sources, views, styles, interactions and event handlers</a:t>
            </a:r>
          </a:p>
          <a:p>
            <a:pPr lvl="2"/>
            <a:r>
              <a:rPr lang="en-US" dirty="0" smtClean="0"/>
              <a:t>Configure data binding between map and observables in </a:t>
            </a:r>
            <a:r>
              <a:rPr lang="en-US" dirty="0" err="1" smtClean="0"/>
              <a:t>ViewModel</a:t>
            </a:r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Creating Oracle JET Composite </a:t>
            </a:r>
            <a:r>
              <a:rPr lang="en-US" dirty="0" err="1" smtClean="0"/>
              <a:t>Conponents</a:t>
            </a:r>
            <a:r>
              <a:rPr lang="en-US" dirty="0" smtClean="0"/>
              <a:t> with </a:t>
            </a:r>
            <a:r>
              <a:rPr lang="en-US" dirty="0" err="1" smtClean="0"/>
              <a:t>OpenLayers</a:t>
            </a:r>
            <a:r>
              <a:rPr lang="nl-NL" dirty="0" smtClean="0"/>
              <a:t>?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10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34150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</a:t>
            </a:r>
            <a:r>
              <a:rPr lang="en-US" dirty="0" err="1" smtClean="0"/>
              <a:t>OpenLayers</a:t>
            </a:r>
            <a:r>
              <a:rPr lang="en-US" dirty="0" smtClean="0"/>
              <a:t> in JET Applications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Creating Oracle JET Composite </a:t>
            </a:r>
            <a:r>
              <a:rPr lang="en-US" dirty="0" err="1" smtClean="0"/>
              <a:t>Conponents</a:t>
            </a:r>
            <a:r>
              <a:rPr lang="en-US" dirty="0" smtClean="0"/>
              <a:t> with </a:t>
            </a:r>
            <a:r>
              <a:rPr lang="en-US" dirty="0" err="1" smtClean="0"/>
              <a:t>OpenLayers</a:t>
            </a:r>
            <a:r>
              <a:rPr lang="nl-NL" dirty="0" smtClean="0"/>
              <a:t>?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11</a:t>
            </a:fld>
            <a:endParaRPr lang="nl-NL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999" y="936000"/>
            <a:ext cx="7223851" cy="3886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649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View – with Map container element and regular JET components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Creating Oracle JET Composite </a:t>
            </a:r>
            <a:r>
              <a:rPr lang="en-US" dirty="0" err="1" smtClean="0"/>
              <a:t>Conponents</a:t>
            </a:r>
            <a:r>
              <a:rPr lang="en-US" dirty="0" smtClean="0"/>
              <a:t> with </a:t>
            </a:r>
            <a:r>
              <a:rPr lang="en-US" dirty="0" err="1" smtClean="0"/>
              <a:t>OpenLayers</a:t>
            </a:r>
            <a:r>
              <a:rPr lang="nl-NL" dirty="0" smtClean="0"/>
              <a:t>?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12</a:t>
            </a:fld>
            <a:endParaRPr lang="nl-NL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861" y="936000"/>
            <a:ext cx="8512278" cy="214902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2186" y="2589969"/>
            <a:ext cx="6186449" cy="2185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386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ViewModel</a:t>
            </a:r>
            <a:r>
              <a:rPr lang="en-US" dirty="0" smtClean="0"/>
              <a:t> – Initialize Map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Creating Oracle JET Composite </a:t>
            </a:r>
            <a:r>
              <a:rPr lang="en-US" dirty="0" err="1" smtClean="0"/>
              <a:t>Conponents</a:t>
            </a:r>
            <a:r>
              <a:rPr lang="en-US" dirty="0" smtClean="0"/>
              <a:t> with </a:t>
            </a:r>
            <a:r>
              <a:rPr lang="en-US" dirty="0" err="1" smtClean="0"/>
              <a:t>OpenLayers</a:t>
            </a:r>
            <a:r>
              <a:rPr lang="nl-NL" dirty="0" smtClean="0"/>
              <a:t>?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13</a:t>
            </a:fld>
            <a:endParaRPr lang="nl-NL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999" y="936000"/>
            <a:ext cx="4686706" cy="3566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690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ViewModel</a:t>
            </a:r>
            <a:r>
              <a:rPr lang="en-US" dirty="0" smtClean="0"/>
              <a:t> – what more?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a </a:t>
            </a:r>
            <a:r>
              <a:rPr lang="en-US" dirty="0" err="1" smtClean="0"/>
              <a:t>HashMap</a:t>
            </a:r>
            <a:r>
              <a:rPr lang="en-US" dirty="0" smtClean="0"/>
              <a:t> of </a:t>
            </a:r>
            <a:r>
              <a:rPr lang="en-US" dirty="0" err="1" smtClean="0"/>
              <a:t>OpenLayers</a:t>
            </a:r>
            <a:r>
              <a:rPr lang="en-US" dirty="0" smtClean="0"/>
              <a:t> features per country</a:t>
            </a:r>
          </a:p>
          <a:p>
            <a:r>
              <a:rPr lang="en-US" dirty="0" smtClean="0"/>
              <a:t>Associate </a:t>
            </a:r>
            <a:r>
              <a:rPr lang="en-US" dirty="0" err="1" smtClean="0"/>
              <a:t>CheckboxSet</a:t>
            </a:r>
            <a:r>
              <a:rPr lang="en-US" dirty="0" smtClean="0"/>
              <a:t> with Change Event Listener</a:t>
            </a:r>
          </a:p>
          <a:p>
            <a:r>
              <a:rPr lang="en-US" dirty="0" smtClean="0"/>
              <a:t>In the Event Listener:</a:t>
            </a:r>
          </a:p>
          <a:p>
            <a:pPr lvl="1"/>
            <a:r>
              <a:rPr lang="en-US" dirty="0" smtClean="0"/>
              <a:t>Create a new Vector and Layer based on the current set of selected countries – picking the selected country features from the </a:t>
            </a:r>
            <a:r>
              <a:rPr lang="en-US" dirty="0" err="1" smtClean="0"/>
              <a:t>HashMap</a:t>
            </a:r>
            <a:endParaRPr lang="en-US" dirty="0" smtClean="0"/>
          </a:p>
          <a:p>
            <a:pPr lvl="1"/>
            <a:r>
              <a:rPr lang="en-US" dirty="0" smtClean="0"/>
              <a:t>Define the style to use for the country features</a:t>
            </a:r>
          </a:p>
          <a:p>
            <a:pPr lvl="1"/>
            <a:r>
              <a:rPr lang="en-US" dirty="0"/>
              <a:t>A</a:t>
            </a:r>
            <a:r>
              <a:rPr lang="en-US" dirty="0" smtClean="0"/>
              <a:t>nd associate this Layer with the map (after removing the current layer for selected countries)</a:t>
            </a:r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Creating Oracle JET Composite </a:t>
            </a:r>
            <a:r>
              <a:rPr lang="en-US" dirty="0" err="1" smtClean="0"/>
              <a:t>Conponents</a:t>
            </a:r>
            <a:r>
              <a:rPr lang="en-US" dirty="0" smtClean="0"/>
              <a:t> with </a:t>
            </a:r>
            <a:r>
              <a:rPr lang="en-US" dirty="0" err="1" smtClean="0"/>
              <a:t>OpenLayers</a:t>
            </a:r>
            <a:r>
              <a:rPr lang="nl-NL" dirty="0" smtClean="0"/>
              <a:t>?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14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88088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ViewModel</a:t>
            </a:r>
            <a:r>
              <a:rPr lang="en-US" dirty="0" smtClean="0"/>
              <a:t> – what more?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a </a:t>
            </a:r>
            <a:r>
              <a:rPr lang="en-US" dirty="0" err="1" smtClean="0"/>
              <a:t>HashMap</a:t>
            </a:r>
            <a:r>
              <a:rPr lang="en-US" dirty="0" smtClean="0"/>
              <a:t> of </a:t>
            </a:r>
            <a:r>
              <a:rPr lang="en-US" dirty="0" err="1" smtClean="0"/>
              <a:t>OpenLayers</a:t>
            </a:r>
            <a:r>
              <a:rPr lang="en-US" dirty="0" smtClean="0"/>
              <a:t> features per country</a:t>
            </a:r>
          </a:p>
          <a:p>
            <a:r>
              <a:rPr lang="en-US" dirty="0" smtClean="0"/>
              <a:t>Associate </a:t>
            </a:r>
            <a:r>
              <a:rPr lang="en-US" dirty="0" err="1" smtClean="0"/>
              <a:t>CheckboxSet</a:t>
            </a:r>
            <a:r>
              <a:rPr lang="en-US" dirty="0" smtClean="0"/>
              <a:t> with Change Event Listener</a:t>
            </a:r>
          </a:p>
          <a:p>
            <a:r>
              <a:rPr lang="en-US" dirty="0" smtClean="0"/>
              <a:t>In the Event Listener:</a:t>
            </a:r>
          </a:p>
          <a:p>
            <a:pPr lvl="1"/>
            <a:r>
              <a:rPr lang="en-US" dirty="0" smtClean="0"/>
              <a:t>Create a new Vector and Layer based on the current set of selected countries – picking the selected country features from the </a:t>
            </a:r>
            <a:r>
              <a:rPr lang="en-US" dirty="0" err="1" smtClean="0"/>
              <a:t>HashMap</a:t>
            </a:r>
            <a:endParaRPr lang="en-US" dirty="0" smtClean="0"/>
          </a:p>
          <a:p>
            <a:pPr lvl="1"/>
            <a:r>
              <a:rPr lang="en-US" dirty="0" smtClean="0"/>
              <a:t>Define the style to use for the country features</a:t>
            </a:r>
          </a:p>
          <a:p>
            <a:pPr lvl="1"/>
            <a:r>
              <a:rPr lang="en-US" dirty="0"/>
              <a:t>A</a:t>
            </a:r>
            <a:r>
              <a:rPr lang="en-US" dirty="0" smtClean="0"/>
              <a:t>nd associate this Layer with the map (after removing the current layer for selected countries)</a:t>
            </a:r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Creating Oracle JET Composite </a:t>
            </a:r>
            <a:r>
              <a:rPr lang="en-US" dirty="0" err="1" smtClean="0"/>
              <a:t>Conponents</a:t>
            </a:r>
            <a:r>
              <a:rPr lang="en-US" dirty="0" smtClean="0"/>
              <a:t> with </a:t>
            </a:r>
            <a:r>
              <a:rPr lang="en-US" dirty="0" err="1" smtClean="0"/>
              <a:t>OpenLayers</a:t>
            </a:r>
            <a:r>
              <a:rPr lang="nl-NL" dirty="0" smtClean="0"/>
              <a:t>?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15</a:t>
            </a:fld>
            <a:endParaRPr lang="nl-NL"/>
          </a:p>
        </p:txBody>
      </p:sp>
      <p:sp>
        <p:nvSpPr>
          <p:cNvPr id="6" name="Footer Placeholder 3"/>
          <p:cNvSpPr txBox="1">
            <a:spLocks/>
          </p:cNvSpPr>
          <p:nvPr/>
        </p:nvSpPr>
        <p:spPr>
          <a:xfrm>
            <a:off x="4968000" y="5004000"/>
            <a:ext cx="3240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defPPr>
              <a:defRPr lang="nl-NL"/>
            </a:defPPr>
            <a:lvl1pPr marL="0" algn="r" defTabSz="685800" rtl="0" eaLnBrk="1" latinLnBrk="0" hangingPunct="1">
              <a:defRPr sz="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Creating Oracle JET Composite </a:t>
            </a:r>
            <a:r>
              <a:rPr lang="en-US" dirty="0" err="1" smtClean="0"/>
              <a:t>Conponents</a:t>
            </a:r>
            <a:r>
              <a:rPr lang="en-US" dirty="0" smtClean="0"/>
              <a:t> with </a:t>
            </a:r>
            <a:r>
              <a:rPr lang="en-US" dirty="0" err="1" smtClean="0"/>
              <a:t>OpenLayers</a:t>
            </a:r>
            <a:r>
              <a:rPr lang="nl-NL" dirty="0" smtClean="0"/>
              <a:t>?</a:t>
            </a:r>
            <a:endParaRPr lang="nl-NL" dirty="0"/>
          </a:p>
        </p:txBody>
      </p:sp>
      <p:sp>
        <p:nvSpPr>
          <p:cNvPr id="7" name="Slide Number Placeholder 4"/>
          <p:cNvSpPr txBox="1">
            <a:spLocks/>
          </p:cNvSpPr>
          <p:nvPr/>
        </p:nvSpPr>
        <p:spPr>
          <a:xfrm>
            <a:off x="8280000" y="5004000"/>
            <a:ext cx="144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defPPr>
              <a:defRPr lang="nl-NL"/>
            </a:defPPr>
            <a:lvl1pPr marL="0" algn="r" defTabSz="685800" rtl="0" eaLnBrk="1" latinLnBrk="0" hangingPunct="1">
              <a:defRPr sz="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4F1411D-0280-154F-AEAC-4C20B7AA46B2}" type="slidenum">
              <a:rPr lang="nl-NL" smtClean="0"/>
              <a:pPr/>
              <a:t>15</a:t>
            </a:fld>
            <a:endParaRPr lang="nl-NL"/>
          </a:p>
        </p:txBody>
      </p:sp>
      <p:pic>
        <p:nvPicPr>
          <p:cNvPr id="8" name="Snagit_PPTE1C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548" y="1304495"/>
            <a:ext cx="7535452" cy="2313080"/>
          </a:xfrm>
          <a:prstGeom prst="rect">
            <a:avLst/>
          </a:prstGeom>
        </p:spPr>
      </p:pic>
      <p:pic>
        <p:nvPicPr>
          <p:cNvPr id="9" name="Snagit_PPTF1C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039" y="2228833"/>
            <a:ext cx="6889077" cy="906859"/>
          </a:xfrm>
          <a:prstGeom prst="rect">
            <a:avLst/>
          </a:prstGeom>
        </p:spPr>
      </p:pic>
      <p:pic>
        <p:nvPicPr>
          <p:cNvPr id="10" name="Snagit_PPT36A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548" y="2375543"/>
            <a:ext cx="6454699" cy="1554615"/>
          </a:xfrm>
          <a:prstGeom prst="rect">
            <a:avLst/>
          </a:prstGeom>
        </p:spPr>
      </p:pic>
      <p:pic>
        <p:nvPicPr>
          <p:cNvPr id="11" name="Snagit_PPT157C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223" y="3373327"/>
            <a:ext cx="4122777" cy="906859"/>
          </a:xfrm>
          <a:prstGeom prst="rect">
            <a:avLst/>
          </a:prstGeom>
        </p:spPr>
      </p:pic>
      <p:pic>
        <p:nvPicPr>
          <p:cNvPr id="12" name="Snagit_PPT24F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955" y="839957"/>
            <a:ext cx="6660457" cy="3962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327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Hands On </a:t>
            </a:r>
            <a:r>
              <a:rPr lang="en-US" dirty="0" err="1" smtClean="0"/>
              <a:t>OpenLayers</a:t>
            </a:r>
            <a:r>
              <a:rPr lang="en-US" dirty="0" smtClean="0"/>
              <a:t> and JET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a JET application</a:t>
            </a:r>
          </a:p>
          <a:p>
            <a:r>
              <a:rPr lang="en-US" dirty="0" smtClean="0"/>
              <a:t>Download and add </a:t>
            </a:r>
            <a:r>
              <a:rPr lang="en-US" dirty="0" err="1" smtClean="0"/>
              <a:t>OpenLayers</a:t>
            </a:r>
            <a:r>
              <a:rPr lang="en-US" dirty="0" smtClean="0"/>
              <a:t> library</a:t>
            </a:r>
          </a:p>
          <a:p>
            <a:r>
              <a:rPr lang="en-US" dirty="0" smtClean="0"/>
              <a:t>Configure JET application for using </a:t>
            </a:r>
            <a:r>
              <a:rPr lang="en-US" dirty="0" err="1" smtClean="0"/>
              <a:t>OpenLayers</a:t>
            </a:r>
            <a:endParaRPr lang="en-US" dirty="0" smtClean="0"/>
          </a:p>
          <a:p>
            <a:r>
              <a:rPr lang="en-US" dirty="0" smtClean="0"/>
              <a:t>Leverage </a:t>
            </a:r>
            <a:r>
              <a:rPr lang="en-US" dirty="0" err="1" smtClean="0"/>
              <a:t>OpenLayers</a:t>
            </a:r>
            <a:endParaRPr lang="en-US" dirty="0" smtClean="0"/>
          </a:p>
          <a:p>
            <a:pPr lvl="1"/>
            <a:r>
              <a:rPr lang="en-US" dirty="0" smtClean="0"/>
              <a:t>Add a world map to a JET module</a:t>
            </a:r>
          </a:p>
          <a:p>
            <a:pPr lvl="1"/>
            <a:r>
              <a:rPr lang="en-US" dirty="0" smtClean="0"/>
              <a:t>Highlight countries selected in JET on the </a:t>
            </a:r>
            <a:r>
              <a:rPr lang="en-US" dirty="0" err="1" smtClean="0"/>
              <a:t>OpenLayers</a:t>
            </a:r>
            <a:r>
              <a:rPr lang="en-US" dirty="0" smtClean="0"/>
              <a:t> Map</a:t>
            </a:r>
          </a:p>
          <a:p>
            <a:pPr lvl="1"/>
            <a:r>
              <a:rPr lang="en-US" dirty="0" smtClean="0"/>
              <a:t>Select countries by clicking on the map and pass the selection to the JET </a:t>
            </a:r>
            <a:r>
              <a:rPr lang="en-US" dirty="0" err="1" smtClean="0"/>
              <a:t>ViewModel</a:t>
            </a:r>
            <a:endParaRPr lang="nl-NL" dirty="0" smtClean="0"/>
          </a:p>
          <a:p>
            <a:pPr lvl="1"/>
            <a:r>
              <a:rPr lang="en-US" dirty="0" smtClean="0"/>
              <a:t>Embed </a:t>
            </a:r>
            <a:r>
              <a:rPr lang="en-US" dirty="0" err="1" smtClean="0"/>
              <a:t>OpenLayers</a:t>
            </a:r>
            <a:r>
              <a:rPr lang="en-US" dirty="0" smtClean="0"/>
              <a:t> component in JET Popup [for smooth user experience]</a:t>
            </a:r>
          </a:p>
          <a:p>
            <a:pPr lvl="1"/>
            <a:r>
              <a:rPr lang="en-US" dirty="0" smtClean="0"/>
              <a:t>…. (anything you fancy and </a:t>
            </a:r>
            <a:r>
              <a:rPr lang="en-US" dirty="0" err="1" smtClean="0"/>
              <a:t>OpenLayers</a:t>
            </a:r>
            <a:r>
              <a:rPr lang="en-US" dirty="0" smtClean="0"/>
              <a:t>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Creating Oracle JET Composite </a:t>
            </a:r>
            <a:r>
              <a:rPr lang="en-US" dirty="0" err="1" smtClean="0"/>
              <a:t>Conponents</a:t>
            </a:r>
            <a:r>
              <a:rPr lang="en-US" dirty="0" smtClean="0"/>
              <a:t> with </a:t>
            </a:r>
            <a:r>
              <a:rPr lang="en-US" dirty="0" err="1" smtClean="0"/>
              <a:t>OpenLayers</a:t>
            </a:r>
            <a:r>
              <a:rPr lang="nl-NL" dirty="0" smtClean="0"/>
              <a:t>?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16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4436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01" y="854740"/>
            <a:ext cx="7703999" cy="2520000"/>
          </a:xfrm>
        </p:spPr>
        <p:txBody>
          <a:bodyPr/>
          <a:lstStyle/>
          <a:p>
            <a:r>
              <a:rPr lang="en-US" sz="2000" dirty="0" smtClean="0"/>
              <a:t>Introducing JET Composite Component Architecture (CCA):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“</a:t>
            </a:r>
            <a:r>
              <a:rPr lang="en-US" b="0" dirty="0"/>
              <a:t>A composite component is a reusable piece of UI that can be embedded as a custom HTML element and can be composed of other composites, JET components, HTML, JavaScript, or CSS.</a:t>
            </a:r>
            <a:r>
              <a:rPr lang="en-US" dirty="0" smtClean="0"/>
              <a:t>”</a:t>
            </a:r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Creating Oracle JET Composite </a:t>
            </a:r>
            <a:r>
              <a:rPr lang="en-US" dirty="0" err="1" smtClean="0"/>
              <a:t>Conponents</a:t>
            </a:r>
            <a:r>
              <a:rPr lang="en-US" dirty="0" smtClean="0"/>
              <a:t> with </a:t>
            </a:r>
            <a:r>
              <a:rPr lang="en-US" dirty="0" err="1" smtClean="0"/>
              <a:t>OpenLayers</a:t>
            </a:r>
            <a:r>
              <a:rPr lang="nl-NL" dirty="0" smtClean="0"/>
              <a:t>?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17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34977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JET Composite Component</a:t>
            </a:r>
            <a:endParaRPr lang="nl-NL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720003" y="936000"/>
            <a:ext cx="7166697" cy="3780000"/>
          </a:xfrm>
        </p:spPr>
        <p:txBody>
          <a:bodyPr/>
          <a:lstStyle/>
          <a:p>
            <a:r>
              <a:rPr lang="en-US" dirty="0" smtClean="0"/>
              <a:t>A reusable building block – encapsulated with a well defined interface</a:t>
            </a:r>
          </a:p>
          <a:p>
            <a:r>
              <a:rPr lang="en-US" dirty="0" smtClean="0"/>
              <a:t>Created using HTML, CSS, JavaScript, JET resources, other CCA components</a:t>
            </a:r>
          </a:p>
          <a:p>
            <a:r>
              <a:rPr lang="en-US" dirty="0" smtClean="0"/>
              <a:t>Packaged in a Zip file that can be shared with any application and any team</a:t>
            </a:r>
          </a:p>
          <a:p>
            <a:r>
              <a:rPr lang="en-US" dirty="0" smtClean="0"/>
              <a:t>Easily ‘injected’ into a JET application</a:t>
            </a:r>
          </a:p>
          <a:p>
            <a:pPr lvl="1"/>
            <a:r>
              <a:rPr lang="en-US" dirty="0" smtClean="0"/>
              <a:t>copy contents of zip-file to specific directory</a:t>
            </a:r>
          </a:p>
          <a:p>
            <a:r>
              <a:rPr lang="en-US" dirty="0" smtClean="0"/>
              <a:t>And easily used in a page</a:t>
            </a:r>
          </a:p>
          <a:p>
            <a:pPr lvl="1"/>
            <a:r>
              <a:rPr lang="en-US" dirty="0" smtClean="0"/>
              <a:t>Add tag to View</a:t>
            </a:r>
          </a:p>
          <a:p>
            <a:pPr lvl="1"/>
            <a:r>
              <a:rPr lang="en-US" dirty="0" smtClean="0"/>
              <a:t>Load module in </a:t>
            </a:r>
            <a:r>
              <a:rPr lang="en-US" dirty="0" err="1" smtClean="0"/>
              <a:t>ViewModel</a:t>
            </a:r>
            <a:endParaRPr lang="nl-NL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 smtClean="0"/>
              <a:t>Creating Oracle JET Composite </a:t>
            </a:r>
            <a:r>
              <a:rPr lang="en-US" noProof="0" dirty="0" err="1" smtClean="0"/>
              <a:t>Conponents</a:t>
            </a:r>
            <a:r>
              <a:rPr lang="en-US" noProof="0" dirty="0" smtClean="0"/>
              <a:t> with </a:t>
            </a:r>
            <a:r>
              <a:rPr lang="en-US" noProof="0" dirty="0" err="1" smtClean="0"/>
              <a:t>OpenLayers</a:t>
            </a:r>
            <a:r>
              <a:rPr lang="nl-NL" noProof="0" dirty="0" smtClean="0"/>
              <a:t>?</a:t>
            </a:r>
            <a:endParaRPr lang="nl-NL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noProof="0" smtClean="0"/>
              <a:t>18</a:t>
            </a:fld>
            <a:endParaRPr lang="nl-NL" noProof="0" dirty="0"/>
          </a:p>
        </p:txBody>
      </p:sp>
      <p:sp>
        <p:nvSpPr>
          <p:cNvPr id="7" name="Rounded Rectangle 6"/>
          <p:cNvSpPr/>
          <p:nvPr/>
        </p:nvSpPr>
        <p:spPr>
          <a:xfrm>
            <a:off x="4303351" y="2453723"/>
            <a:ext cx="1604506" cy="66130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JET CCA</a:t>
            </a:r>
          </a:p>
          <a:p>
            <a:pPr algn="ctr"/>
            <a:r>
              <a:rPr lang="en-US" b="1" dirty="0" err="1" smtClean="0"/>
              <a:t>InputSmiley</a:t>
            </a:r>
            <a:endParaRPr lang="nl-NL" b="1" dirty="0"/>
          </a:p>
        </p:txBody>
      </p:sp>
      <p:sp>
        <p:nvSpPr>
          <p:cNvPr id="8" name="Rectangle 7"/>
          <p:cNvSpPr/>
          <p:nvPr/>
        </p:nvSpPr>
        <p:spPr>
          <a:xfrm>
            <a:off x="1763486" y="3486150"/>
            <a:ext cx="3204514" cy="122985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My JET Application</a:t>
            </a:r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nl-NL" dirty="0"/>
          </a:p>
        </p:txBody>
      </p:sp>
      <p:sp>
        <p:nvSpPr>
          <p:cNvPr id="9" name="Rectangle 8"/>
          <p:cNvSpPr/>
          <p:nvPr/>
        </p:nvSpPr>
        <p:spPr>
          <a:xfrm>
            <a:off x="5442858" y="3486150"/>
            <a:ext cx="3204514" cy="122985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Your JET Application</a:t>
            </a:r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nl-NL" dirty="0"/>
          </a:p>
        </p:txBody>
      </p:sp>
      <p:cxnSp>
        <p:nvCxnSpPr>
          <p:cNvPr id="11" name="Elbow Connector 10"/>
          <p:cNvCxnSpPr>
            <a:stCxn id="7" idx="2"/>
          </p:cNvCxnSpPr>
          <p:nvPr/>
        </p:nvCxnSpPr>
        <p:spPr>
          <a:xfrm rot="5400000">
            <a:off x="4272302" y="3267772"/>
            <a:ext cx="986045" cy="680561"/>
          </a:xfrm>
          <a:prstGeom prst="bentConnector3">
            <a:avLst>
              <a:gd name="adj1" fmla="val 2350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/>
          <p:cNvSpPr/>
          <p:nvPr/>
        </p:nvSpPr>
        <p:spPr>
          <a:xfrm>
            <a:off x="3967178" y="4112907"/>
            <a:ext cx="867363" cy="2956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JET CCA</a:t>
            </a:r>
          </a:p>
          <a:p>
            <a:pPr algn="ctr"/>
            <a:r>
              <a:rPr lang="en-US" sz="800" b="1" dirty="0" err="1" smtClean="0"/>
              <a:t>InputSmiley</a:t>
            </a:r>
            <a:endParaRPr lang="nl-NL" sz="800" b="1" dirty="0"/>
          </a:p>
        </p:txBody>
      </p:sp>
      <p:sp>
        <p:nvSpPr>
          <p:cNvPr id="15" name="Rounded Rectangle 14"/>
          <p:cNvSpPr/>
          <p:nvPr/>
        </p:nvSpPr>
        <p:spPr>
          <a:xfrm>
            <a:off x="5577801" y="4112907"/>
            <a:ext cx="867363" cy="2956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JET CCA</a:t>
            </a:r>
          </a:p>
          <a:p>
            <a:pPr algn="ctr"/>
            <a:r>
              <a:rPr lang="en-US" sz="800" b="1" dirty="0" err="1" smtClean="0"/>
              <a:t>InputSmiley</a:t>
            </a:r>
            <a:endParaRPr lang="nl-NL" sz="800" b="1" dirty="0"/>
          </a:p>
        </p:txBody>
      </p:sp>
      <p:cxnSp>
        <p:nvCxnSpPr>
          <p:cNvPr id="17" name="Elbow Connector 16"/>
          <p:cNvCxnSpPr>
            <a:stCxn id="7" idx="2"/>
          </p:cNvCxnSpPr>
          <p:nvPr/>
        </p:nvCxnSpPr>
        <p:spPr>
          <a:xfrm rot="16200000" flipH="1">
            <a:off x="5065521" y="3155112"/>
            <a:ext cx="986045" cy="905879"/>
          </a:xfrm>
          <a:prstGeom prst="bentConnector3">
            <a:avLst>
              <a:gd name="adj1" fmla="val 2350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6723680" y="4024993"/>
            <a:ext cx="771134" cy="59599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Page A</a:t>
            </a:r>
          </a:p>
          <a:p>
            <a:pPr algn="ctr"/>
            <a:endParaRPr lang="en-US" sz="1200" dirty="0"/>
          </a:p>
          <a:p>
            <a:pPr algn="ctr"/>
            <a:endParaRPr lang="nl-NL" sz="1200" dirty="0"/>
          </a:p>
        </p:txBody>
      </p:sp>
      <p:sp>
        <p:nvSpPr>
          <p:cNvPr id="20" name="Rectangle 19"/>
          <p:cNvSpPr/>
          <p:nvPr/>
        </p:nvSpPr>
        <p:spPr>
          <a:xfrm>
            <a:off x="7629558" y="4024993"/>
            <a:ext cx="794442" cy="59599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Page B</a:t>
            </a:r>
          </a:p>
          <a:p>
            <a:pPr algn="ctr"/>
            <a:endParaRPr lang="en-US" sz="1200" dirty="0"/>
          </a:p>
          <a:p>
            <a:pPr algn="ctr"/>
            <a:endParaRPr lang="nl-NL" sz="1200" dirty="0"/>
          </a:p>
        </p:txBody>
      </p:sp>
      <p:sp>
        <p:nvSpPr>
          <p:cNvPr id="21" name="Rounded Rectangle 20"/>
          <p:cNvSpPr/>
          <p:nvPr/>
        </p:nvSpPr>
        <p:spPr>
          <a:xfrm>
            <a:off x="6792688" y="4274004"/>
            <a:ext cx="636814" cy="2326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&lt;input-smiley&gt;</a:t>
            </a:r>
            <a:endParaRPr lang="nl-NL" sz="800" dirty="0"/>
          </a:p>
        </p:txBody>
      </p:sp>
      <p:sp>
        <p:nvSpPr>
          <p:cNvPr id="22" name="Rounded Rectangle 21"/>
          <p:cNvSpPr/>
          <p:nvPr/>
        </p:nvSpPr>
        <p:spPr>
          <a:xfrm>
            <a:off x="7725986" y="4252559"/>
            <a:ext cx="636814" cy="8267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 smtClean="0"/>
              <a:t>&lt;input-smiley&gt;</a:t>
            </a:r>
            <a:endParaRPr lang="nl-NL" sz="500" dirty="0"/>
          </a:p>
        </p:txBody>
      </p:sp>
      <p:sp>
        <p:nvSpPr>
          <p:cNvPr id="23" name="Rounded Rectangle 22"/>
          <p:cNvSpPr/>
          <p:nvPr/>
        </p:nvSpPr>
        <p:spPr>
          <a:xfrm>
            <a:off x="7725986" y="4357689"/>
            <a:ext cx="636814" cy="8267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 smtClean="0"/>
              <a:t>&lt;input-smiley&gt;</a:t>
            </a:r>
            <a:endParaRPr lang="nl-NL" sz="500" dirty="0"/>
          </a:p>
        </p:txBody>
      </p:sp>
      <p:sp>
        <p:nvSpPr>
          <p:cNvPr id="24" name="Rounded Rectangle 23"/>
          <p:cNvSpPr/>
          <p:nvPr/>
        </p:nvSpPr>
        <p:spPr>
          <a:xfrm>
            <a:off x="7725986" y="4462819"/>
            <a:ext cx="636814" cy="8267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 smtClean="0"/>
              <a:t>&lt;input-smiley&gt;</a:t>
            </a:r>
            <a:endParaRPr lang="nl-NL" sz="500" dirty="0"/>
          </a:p>
        </p:txBody>
      </p:sp>
      <p:sp>
        <p:nvSpPr>
          <p:cNvPr id="25" name="Rectangle 24"/>
          <p:cNvSpPr/>
          <p:nvPr/>
        </p:nvSpPr>
        <p:spPr>
          <a:xfrm>
            <a:off x="1929605" y="4037239"/>
            <a:ext cx="771134" cy="595993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Page 1</a:t>
            </a:r>
          </a:p>
          <a:p>
            <a:pPr algn="ctr"/>
            <a:endParaRPr lang="en-US" sz="1200" dirty="0"/>
          </a:p>
          <a:p>
            <a:pPr algn="ctr"/>
            <a:endParaRPr lang="nl-NL" sz="1200" dirty="0"/>
          </a:p>
        </p:txBody>
      </p:sp>
      <p:sp>
        <p:nvSpPr>
          <p:cNvPr id="26" name="Rectangle 25"/>
          <p:cNvSpPr/>
          <p:nvPr/>
        </p:nvSpPr>
        <p:spPr>
          <a:xfrm>
            <a:off x="2835483" y="4037239"/>
            <a:ext cx="794442" cy="595993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Page 2</a:t>
            </a:r>
          </a:p>
          <a:p>
            <a:pPr algn="ctr"/>
            <a:endParaRPr lang="en-US" sz="1200" dirty="0"/>
          </a:p>
          <a:p>
            <a:pPr algn="ctr"/>
            <a:endParaRPr lang="nl-NL" sz="1200" dirty="0"/>
          </a:p>
        </p:txBody>
      </p:sp>
      <p:sp>
        <p:nvSpPr>
          <p:cNvPr id="27" name="Rounded Rectangle 26"/>
          <p:cNvSpPr/>
          <p:nvPr/>
        </p:nvSpPr>
        <p:spPr>
          <a:xfrm>
            <a:off x="1998613" y="4286250"/>
            <a:ext cx="636814" cy="2326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&lt;input-smiley&gt;</a:t>
            </a:r>
            <a:endParaRPr lang="nl-NL" sz="800" dirty="0"/>
          </a:p>
        </p:txBody>
      </p:sp>
      <p:sp>
        <p:nvSpPr>
          <p:cNvPr id="28" name="Rounded Rectangle 27"/>
          <p:cNvSpPr/>
          <p:nvPr/>
        </p:nvSpPr>
        <p:spPr>
          <a:xfrm>
            <a:off x="2931911" y="4264805"/>
            <a:ext cx="636814" cy="8267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 smtClean="0"/>
              <a:t>&lt;input-smiley&gt;</a:t>
            </a:r>
            <a:endParaRPr lang="nl-NL" sz="500" dirty="0"/>
          </a:p>
        </p:txBody>
      </p:sp>
      <p:sp>
        <p:nvSpPr>
          <p:cNvPr id="29" name="Rounded Rectangle 28"/>
          <p:cNvSpPr/>
          <p:nvPr/>
        </p:nvSpPr>
        <p:spPr>
          <a:xfrm>
            <a:off x="2931911" y="4369935"/>
            <a:ext cx="636814" cy="8267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 smtClean="0"/>
              <a:t>&lt;input-smiley&gt;</a:t>
            </a:r>
            <a:endParaRPr lang="nl-NL" sz="500" dirty="0"/>
          </a:p>
        </p:txBody>
      </p:sp>
    </p:spTree>
    <p:extLst>
      <p:ext uri="{BB962C8B-B14F-4D97-AF65-F5344CB8AC3E}">
        <p14:creationId xmlns:p14="http://schemas.microsoft.com/office/powerpoint/2010/main" val="2903705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7" grpId="0" animBg="1"/>
      <p:bldP spid="8" grpId="0" animBg="1"/>
      <p:bldP spid="9" grpId="0" animBg="1"/>
      <p:bldP spid="14" grpId="0" animBg="1"/>
      <p:bldP spid="15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Constitution of a JET Composite Component</a:t>
            </a:r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Creating Oracle JET Composite </a:t>
            </a:r>
            <a:r>
              <a:rPr lang="en-US" dirty="0" err="1" smtClean="0"/>
              <a:t>Conponents</a:t>
            </a:r>
            <a:r>
              <a:rPr lang="en-US" dirty="0" smtClean="0"/>
              <a:t> with </a:t>
            </a:r>
            <a:r>
              <a:rPr lang="en-US" dirty="0" err="1" smtClean="0"/>
              <a:t>OpenLayers</a:t>
            </a:r>
            <a:r>
              <a:rPr lang="nl-NL" dirty="0" smtClean="0"/>
              <a:t>?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19</a:t>
            </a:fld>
            <a:endParaRPr lang="nl-NL"/>
          </a:p>
        </p:txBody>
      </p:sp>
      <p:sp>
        <p:nvSpPr>
          <p:cNvPr id="6" name="Rounded Rectangle 5"/>
          <p:cNvSpPr/>
          <p:nvPr/>
        </p:nvSpPr>
        <p:spPr>
          <a:xfrm>
            <a:off x="2278607" y="1195391"/>
            <a:ext cx="4710021" cy="305003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JET CCA</a:t>
            </a:r>
          </a:p>
          <a:p>
            <a:pPr algn="ctr"/>
            <a:r>
              <a:rPr lang="en-US" sz="2800" b="1" dirty="0" smtClean="0"/>
              <a:t>Component</a:t>
            </a:r>
          </a:p>
          <a:p>
            <a:pPr algn="ctr"/>
            <a:endParaRPr lang="en-US" sz="2800" b="1" dirty="0"/>
          </a:p>
          <a:p>
            <a:pPr algn="ctr"/>
            <a:endParaRPr lang="en-US" sz="2800" b="1" dirty="0" smtClean="0"/>
          </a:p>
          <a:p>
            <a:pPr algn="ctr"/>
            <a:endParaRPr lang="en-US" sz="2800" b="1" dirty="0"/>
          </a:p>
          <a:p>
            <a:pPr algn="ctr"/>
            <a:endParaRPr lang="nl-NL" sz="2800" b="1" dirty="0"/>
          </a:p>
        </p:txBody>
      </p:sp>
      <p:sp>
        <p:nvSpPr>
          <p:cNvPr id="7" name="Right Arrow 6"/>
          <p:cNvSpPr/>
          <p:nvPr/>
        </p:nvSpPr>
        <p:spPr>
          <a:xfrm>
            <a:off x="6368143" y="1632858"/>
            <a:ext cx="2318657" cy="1118507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UI (HTML + CSS)</a:t>
            </a:r>
            <a:endParaRPr lang="nl-NL" dirty="0"/>
          </a:p>
        </p:txBody>
      </p:sp>
      <p:sp>
        <p:nvSpPr>
          <p:cNvPr id="8" name="Right Arrow 7"/>
          <p:cNvSpPr/>
          <p:nvPr/>
        </p:nvSpPr>
        <p:spPr>
          <a:xfrm>
            <a:off x="6368142" y="2830286"/>
            <a:ext cx="2318657" cy="1118507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Events, Property Updates, Function calls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092926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z="2800" dirty="0" smtClean="0"/>
              <a:t>Agenda</a:t>
            </a:r>
            <a:endParaRPr lang="nl-NL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/>
              <a:t>Introduction of </a:t>
            </a:r>
            <a:r>
              <a:rPr lang="en-US" sz="1800" dirty="0" err="1" smtClean="0"/>
              <a:t>OpenLayers</a:t>
            </a:r>
            <a:endParaRPr lang="en-US" sz="1800" dirty="0" smtClean="0"/>
          </a:p>
          <a:p>
            <a:r>
              <a:rPr lang="en-US" sz="1800" dirty="0" smtClean="0"/>
              <a:t>Demo: Using </a:t>
            </a:r>
            <a:r>
              <a:rPr lang="en-US" sz="1800" dirty="0" err="1" smtClean="0"/>
              <a:t>OpenLayers</a:t>
            </a:r>
            <a:r>
              <a:rPr lang="en-US" sz="1800" dirty="0" smtClean="0"/>
              <a:t> in JET Applications </a:t>
            </a:r>
          </a:p>
          <a:p>
            <a:r>
              <a:rPr lang="en-US" sz="1800" dirty="0" smtClean="0"/>
              <a:t>Hands-on: </a:t>
            </a:r>
            <a:r>
              <a:rPr lang="en-US" sz="1800" dirty="0" err="1" smtClean="0"/>
              <a:t>OpenLayers</a:t>
            </a:r>
            <a:r>
              <a:rPr lang="en-US" sz="1800" dirty="0" smtClean="0"/>
              <a:t> </a:t>
            </a:r>
            <a:r>
              <a:rPr lang="en-US" sz="1800" dirty="0"/>
              <a:t>in </a:t>
            </a:r>
            <a:r>
              <a:rPr lang="en-US" sz="1800" dirty="0" smtClean="0"/>
              <a:t>JET Applications</a:t>
            </a:r>
            <a:br>
              <a:rPr lang="en-US" sz="1800" dirty="0" smtClean="0"/>
            </a:br>
            <a:endParaRPr lang="en-US" sz="1800" dirty="0" smtClean="0"/>
          </a:p>
          <a:p>
            <a:r>
              <a:rPr lang="en-US" sz="1800" dirty="0" smtClean="0"/>
              <a:t>Dinner</a:t>
            </a:r>
          </a:p>
          <a:p>
            <a:endParaRPr lang="en-US" sz="1800" dirty="0"/>
          </a:p>
          <a:p>
            <a:r>
              <a:rPr lang="en-US" sz="1800" dirty="0" smtClean="0"/>
              <a:t>Introduction JET CCA Composite Components</a:t>
            </a:r>
          </a:p>
          <a:p>
            <a:r>
              <a:rPr lang="en-US" sz="1800" dirty="0" smtClean="0"/>
              <a:t>Demo: Creating a JET Composite Component based on </a:t>
            </a:r>
            <a:r>
              <a:rPr lang="en-US" sz="1800" dirty="0" err="1" smtClean="0"/>
              <a:t>OpenLayers</a:t>
            </a:r>
            <a:endParaRPr lang="en-US" sz="1800" dirty="0" smtClean="0"/>
          </a:p>
          <a:p>
            <a:r>
              <a:rPr lang="en-US" sz="1800" dirty="0" smtClean="0"/>
              <a:t>Hands-on: Building JET Composite Components</a:t>
            </a:r>
          </a:p>
          <a:p>
            <a:pPr lvl="1"/>
            <a:r>
              <a:rPr lang="en-US" sz="1800" dirty="0" smtClean="0"/>
              <a:t>With Rich Geo functionality based on </a:t>
            </a:r>
            <a:r>
              <a:rPr lang="en-US" sz="1800" dirty="0" err="1" smtClean="0"/>
              <a:t>OpenLayers</a:t>
            </a:r>
            <a:endParaRPr lang="nl-NL" sz="1800" dirty="0"/>
          </a:p>
        </p:txBody>
      </p:sp>
    </p:spTree>
    <p:extLst>
      <p:ext uri="{BB962C8B-B14F-4D97-AF65-F5344CB8AC3E}">
        <p14:creationId xmlns:p14="http://schemas.microsoft.com/office/powerpoint/2010/main" val="2620264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Constitution of a JET Composite Component</a:t>
            </a:r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Creating Oracle JET Composite </a:t>
            </a:r>
            <a:r>
              <a:rPr lang="en-US" dirty="0" err="1" smtClean="0"/>
              <a:t>Conponents</a:t>
            </a:r>
            <a:r>
              <a:rPr lang="en-US" dirty="0" smtClean="0"/>
              <a:t> with </a:t>
            </a:r>
            <a:r>
              <a:rPr lang="en-US" dirty="0" err="1" smtClean="0"/>
              <a:t>OpenLayers</a:t>
            </a:r>
            <a:r>
              <a:rPr lang="nl-NL" dirty="0" smtClean="0"/>
              <a:t>?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20</a:t>
            </a:fld>
            <a:endParaRPr lang="nl-NL"/>
          </a:p>
        </p:txBody>
      </p:sp>
      <p:sp>
        <p:nvSpPr>
          <p:cNvPr id="6" name="Rounded Rectangle 5"/>
          <p:cNvSpPr/>
          <p:nvPr/>
        </p:nvSpPr>
        <p:spPr>
          <a:xfrm>
            <a:off x="2278607" y="1195391"/>
            <a:ext cx="4710021" cy="305003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JET CCA</a:t>
            </a:r>
          </a:p>
          <a:p>
            <a:pPr algn="ctr"/>
            <a:r>
              <a:rPr lang="en-US" sz="2800" b="1" dirty="0" smtClean="0"/>
              <a:t>Component</a:t>
            </a:r>
          </a:p>
          <a:p>
            <a:pPr algn="ctr"/>
            <a:endParaRPr lang="en-US" sz="2800" b="1" dirty="0"/>
          </a:p>
          <a:p>
            <a:pPr algn="ctr"/>
            <a:endParaRPr lang="en-US" sz="2800" b="1" dirty="0" smtClean="0"/>
          </a:p>
          <a:p>
            <a:pPr algn="ctr"/>
            <a:endParaRPr lang="en-US" sz="2800" b="1" dirty="0"/>
          </a:p>
          <a:p>
            <a:pPr algn="ctr"/>
            <a:endParaRPr lang="nl-NL" sz="2800" b="1" dirty="0"/>
          </a:p>
        </p:txBody>
      </p:sp>
      <p:sp>
        <p:nvSpPr>
          <p:cNvPr id="7" name="Right Arrow 6"/>
          <p:cNvSpPr/>
          <p:nvPr/>
        </p:nvSpPr>
        <p:spPr>
          <a:xfrm>
            <a:off x="6368143" y="1632858"/>
            <a:ext cx="2318657" cy="1118507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UI (HTML + CSS)</a:t>
            </a:r>
            <a:endParaRPr lang="nl-NL" dirty="0"/>
          </a:p>
        </p:txBody>
      </p:sp>
      <p:sp>
        <p:nvSpPr>
          <p:cNvPr id="8" name="Right Arrow 7"/>
          <p:cNvSpPr/>
          <p:nvPr/>
        </p:nvSpPr>
        <p:spPr>
          <a:xfrm>
            <a:off x="6368142" y="2830286"/>
            <a:ext cx="2318657" cy="1118507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Events, Property Updates, Function calls</a:t>
            </a:r>
            <a:endParaRPr lang="nl-NL" dirty="0"/>
          </a:p>
        </p:txBody>
      </p:sp>
      <p:sp>
        <p:nvSpPr>
          <p:cNvPr id="9" name="Rounded Rectangle 8"/>
          <p:cNvSpPr/>
          <p:nvPr/>
        </p:nvSpPr>
        <p:spPr>
          <a:xfrm>
            <a:off x="4400550" y="2351317"/>
            <a:ext cx="1387929" cy="534749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  <a:r>
              <a:rPr lang="en-US" dirty="0" smtClean="0"/>
              <a:t>iew.html</a:t>
            </a:r>
            <a:endParaRPr lang="nl-NL" dirty="0"/>
          </a:p>
        </p:txBody>
      </p:sp>
      <p:sp>
        <p:nvSpPr>
          <p:cNvPr id="10" name="Rounded Rectangle 9"/>
          <p:cNvSpPr/>
          <p:nvPr/>
        </p:nvSpPr>
        <p:spPr>
          <a:xfrm>
            <a:off x="4400550" y="2997977"/>
            <a:ext cx="1387929" cy="534749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styles.css</a:t>
            </a:r>
            <a:endParaRPr lang="nl-NL" dirty="0"/>
          </a:p>
        </p:txBody>
      </p:sp>
      <p:sp>
        <p:nvSpPr>
          <p:cNvPr id="11" name="Rounded Rectangle 10"/>
          <p:cNvSpPr/>
          <p:nvPr/>
        </p:nvSpPr>
        <p:spPr>
          <a:xfrm>
            <a:off x="4400550" y="3644637"/>
            <a:ext cx="1387929" cy="534749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viewModel.js</a:t>
            </a:r>
            <a:endParaRPr lang="nl-NL" dirty="0"/>
          </a:p>
        </p:txBody>
      </p:sp>
      <p:sp>
        <p:nvSpPr>
          <p:cNvPr id="12" name="Rounded Rectangle 11"/>
          <p:cNvSpPr/>
          <p:nvPr/>
        </p:nvSpPr>
        <p:spPr>
          <a:xfrm>
            <a:off x="2584381" y="2351317"/>
            <a:ext cx="1387929" cy="534749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loader.js</a:t>
            </a:r>
            <a:endParaRPr lang="nl-NL" dirty="0"/>
          </a:p>
        </p:txBody>
      </p:sp>
      <p:sp>
        <p:nvSpPr>
          <p:cNvPr id="13" name="Rounded Rectangle 12"/>
          <p:cNvSpPr/>
          <p:nvPr/>
        </p:nvSpPr>
        <p:spPr>
          <a:xfrm>
            <a:off x="1853294" y="2993886"/>
            <a:ext cx="2119016" cy="534749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</a:t>
            </a:r>
            <a:r>
              <a:rPr lang="en-US" dirty="0" err="1" smtClean="0"/>
              <a:t>omponent.json</a:t>
            </a:r>
            <a:endParaRPr lang="nl-NL" dirty="0"/>
          </a:p>
        </p:txBody>
      </p:sp>
      <p:sp>
        <p:nvSpPr>
          <p:cNvPr id="14" name="Rounded Rectangle 13"/>
          <p:cNvSpPr/>
          <p:nvPr/>
        </p:nvSpPr>
        <p:spPr>
          <a:xfrm>
            <a:off x="2584379" y="3636455"/>
            <a:ext cx="1387929" cy="534749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Other Resources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95350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Constitution of a JET Composite Component</a:t>
            </a:r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Creating Oracle JET Composite </a:t>
            </a:r>
            <a:r>
              <a:rPr lang="en-US" dirty="0" err="1" smtClean="0"/>
              <a:t>Conponents</a:t>
            </a:r>
            <a:r>
              <a:rPr lang="en-US" dirty="0" smtClean="0"/>
              <a:t> with </a:t>
            </a:r>
            <a:r>
              <a:rPr lang="en-US" dirty="0" err="1" smtClean="0"/>
              <a:t>OpenLayers</a:t>
            </a:r>
            <a:r>
              <a:rPr lang="nl-NL" dirty="0" smtClean="0"/>
              <a:t>?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21</a:t>
            </a:fld>
            <a:endParaRPr lang="nl-NL"/>
          </a:p>
        </p:txBody>
      </p:sp>
      <p:sp>
        <p:nvSpPr>
          <p:cNvPr id="6" name="Rounded Rectangle 5"/>
          <p:cNvSpPr/>
          <p:nvPr/>
        </p:nvSpPr>
        <p:spPr>
          <a:xfrm>
            <a:off x="2278607" y="1195391"/>
            <a:ext cx="4710021" cy="305003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JET CCA</a:t>
            </a:r>
          </a:p>
          <a:p>
            <a:pPr algn="ctr"/>
            <a:r>
              <a:rPr lang="en-US" sz="2800" b="1" dirty="0" smtClean="0"/>
              <a:t>Component</a:t>
            </a:r>
          </a:p>
          <a:p>
            <a:pPr algn="ctr"/>
            <a:endParaRPr lang="en-US" sz="2800" b="1" dirty="0"/>
          </a:p>
          <a:p>
            <a:pPr algn="ctr"/>
            <a:endParaRPr lang="en-US" sz="2800" b="1" dirty="0" smtClean="0"/>
          </a:p>
          <a:p>
            <a:pPr algn="ctr"/>
            <a:endParaRPr lang="en-US" sz="2800" b="1" dirty="0"/>
          </a:p>
          <a:p>
            <a:pPr algn="ctr"/>
            <a:endParaRPr lang="nl-NL" sz="2800" b="1" dirty="0"/>
          </a:p>
        </p:txBody>
      </p:sp>
      <p:sp>
        <p:nvSpPr>
          <p:cNvPr id="7" name="Right Arrow 6"/>
          <p:cNvSpPr/>
          <p:nvPr/>
        </p:nvSpPr>
        <p:spPr>
          <a:xfrm>
            <a:off x="6368143" y="1632858"/>
            <a:ext cx="2318657" cy="1118507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UI (HTML + CSS)</a:t>
            </a:r>
            <a:endParaRPr lang="nl-NL" dirty="0"/>
          </a:p>
        </p:txBody>
      </p:sp>
      <p:sp>
        <p:nvSpPr>
          <p:cNvPr id="8" name="Right Arrow 7"/>
          <p:cNvSpPr/>
          <p:nvPr/>
        </p:nvSpPr>
        <p:spPr>
          <a:xfrm>
            <a:off x="6368142" y="2830286"/>
            <a:ext cx="2318657" cy="1118507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Events, Property Updates, Function calls</a:t>
            </a:r>
            <a:endParaRPr lang="nl-NL" dirty="0"/>
          </a:p>
        </p:txBody>
      </p:sp>
      <p:sp>
        <p:nvSpPr>
          <p:cNvPr id="9" name="Rounded Rectangle 8"/>
          <p:cNvSpPr/>
          <p:nvPr/>
        </p:nvSpPr>
        <p:spPr>
          <a:xfrm>
            <a:off x="4400550" y="2351317"/>
            <a:ext cx="1387929" cy="534749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  <a:r>
              <a:rPr lang="en-US" dirty="0" smtClean="0"/>
              <a:t>iew.html</a:t>
            </a:r>
            <a:endParaRPr lang="nl-NL" dirty="0"/>
          </a:p>
        </p:txBody>
      </p:sp>
      <p:sp>
        <p:nvSpPr>
          <p:cNvPr id="10" name="Rounded Rectangle 9"/>
          <p:cNvSpPr/>
          <p:nvPr/>
        </p:nvSpPr>
        <p:spPr>
          <a:xfrm>
            <a:off x="4400550" y="2997977"/>
            <a:ext cx="1387929" cy="534749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styles.css</a:t>
            </a:r>
            <a:endParaRPr lang="nl-NL" dirty="0"/>
          </a:p>
        </p:txBody>
      </p:sp>
      <p:sp>
        <p:nvSpPr>
          <p:cNvPr id="11" name="Rounded Rectangle 10"/>
          <p:cNvSpPr/>
          <p:nvPr/>
        </p:nvSpPr>
        <p:spPr>
          <a:xfrm>
            <a:off x="4400550" y="3644637"/>
            <a:ext cx="1387929" cy="534749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viewModel.js</a:t>
            </a:r>
            <a:endParaRPr lang="nl-NL" dirty="0"/>
          </a:p>
        </p:txBody>
      </p:sp>
      <p:sp>
        <p:nvSpPr>
          <p:cNvPr id="12" name="Rounded Rectangle 11"/>
          <p:cNvSpPr/>
          <p:nvPr/>
        </p:nvSpPr>
        <p:spPr>
          <a:xfrm>
            <a:off x="2584381" y="2351317"/>
            <a:ext cx="1387929" cy="534749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loader.js</a:t>
            </a:r>
            <a:endParaRPr lang="nl-NL" dirty="0"/>
          </a:p>
        </p:txBody>
      </p:sp>
      <p:sp>
        <p:nvSpPr>
          <p:cNvPr id="13" name="Rounded Rectangle 12"/>
          <p:cNvSpPr/>
          <p:nvPr/>
        </p:nvSpPr>
        <p:spPr>
          <a:xfrm>
            <a:off x="1853294" y="2993886"/>
            <a:ext cx="2119016" cy="534749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</a:t>
            </a:r>
            <a:r>
              <a:rPr lang="en-US" dirty="0" err="1" smtClean="0"/>
              <a:t>omponent.json</a:t>
            </a:r>
            <a:endParaRPr lang="nl-NL" dirty="0"/>
          </a:p>
        </p:txBody>
      </p:sp>
      <p:sp>
        <p:nvSpPr>
          <p:cNvPr id="14" name="Rounded Rectangle 13"/>
          <p:cNvSpPr/>
          <p:nvPr/>
        </p:nvSpPr>
        <p:spPr>
          <a:xfrm>
            <a:off x="2584379" y="3636455"/>
            <a:ext cx="1387929" cy="534749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Other Resources</a:t>
            </a:r>
            <a:endParaRPr lang="nl-NL" dirty="0"/>
          </a:p>
        </p:txBody>
      </p:sp>
      <p:sp>
        <p:nvSpPr>
          <p:cNvPr id="15" name="Right Arrow 14"/>
          <p:cNvSpPr/>
          <p:nvPr/>
        </p:nvSpPr>
        <p:spPr>
          <a:xfrm>
            <a:off x="220436" y="945849"/>
            <a:ext cx="2907256" cy="1374018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Property values (can be Observables and callback functions), Function Calls 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2231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Steps for Creating a Composite Component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</a:t>
            </a:r>
            <a:r>
              <a:rPr lang="en-US" i="1" dirty="0" err="1" smtClean="0"/>
              <a:t>ojet</a:t>
            </a:r>
            <a:r>
              <a:rPr lang="en-US" i="1" dirty="0" smtClean="0"/>
              <a:t> create component &lt;name of component&gt;</a:t>
            </a:r>
          </a:p>
          <a:p>
            <a:r>
              <a:rPr lang="en-US" dirty="0" smtClean="0"/>
              <a:t>This creates </a:t>
            </a:r>
          </a:p>
          <a:p>
            <a:pPr lvl="1"/>
            <a:r>
              <a:rPr lang="en-US" dirty="0" smtClean="0"/>
              <a:t>A directory </a:t>
            </a:r>
            <a:r>
              <a:rPr lang="en-US" i="1" dirty="0" smtClean="0"/>
              <a:t>/</a:t>
            </a:r>
            <a:r>
              <a:rPr lang="en-US" i="1" dirty="0" err="1" smtClean="0"/>
              <a:t>js</a:t>
            </a:r>
            <a:r>
              <a:rPr lang="en-US" i="1" dirty="0" smtClean="0"/>
              <a:t>/jet-composites/&lt;name of component&gt;</a:t>
            </a:r>
          </a:p>
          <a:p>
            <a:pPr lvl="1"/>
            <a:r>
              <a:rPr lang="en-US" dirty="0" smtClean="0"/>
              <a:t>The skeleton files for the composite component</a:t>
            </a:r>
          </a:p>
          <a:p>
            <a:pPr lvl="1"/>
            <a:endParaRPr lang="en-US" i="1" dirty="0" smtClean="0"/>
          </a:p>
          <a:p>
            <a:pPr lvl="1"/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Creating Oracle JET Composite Conponents with OpenLayers</a:t>
            </a:r>
            <a:r>
              <a:rPr lang="nl-NL" smtClean="0"/>
              <a:t>?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22</a:t>
            </a:fld>
            <a:endParaRPr lang="nl-NL"/>
          </a:p>
        </p:txBody>
      </p:sp>
      <p:pic>
        <p:nvPicPr>
          <p:cNvPr id="6" name="Picture 5"/>
          <p:cNvPicPr/>
          <p:nvPr/>
        </p:nvPicPr>
        <p:blipFill rotWithShape="1">
          <a:blip r:embed="rId2"/>
          <a:srcRect l="37103" b="21732"/>
          <a:stretch/>
        </p:blipFill>
        <p:spPr>
          <a:xfrm>
            <a:off x="1092857" y="2144348"/>
            <a:ext cx="6467272" cy="2231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161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Steps </a:t>
            </a:r>
            <a:r>
              <a:rPr lang="en-US" dirty="0"/>
              <a:t>for Creating a Composite Component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output (view.html)</a:t>
            </a:r>
          </a:p>
          <a:p>
            <a:r>
              <a:rPr lang="en-US" dirty="0" smtClean="0"/>
              <a:t>Define “logic” (viewModel.html)</a:t>
            </a:r>
          </a:p>
          <a:p>
            <a:r>
              <a:rPr lang="en-US" dirty="0" smtClean="0"/>
              <a:t>Define properties (in </a:t>
            </a:r>
            <a:r>
              <a:rPr lang="en-US" dirty="0" err="1" smtClean="0"/>
              <a:t>component.json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And wire up </a:t>
            </a:r>
            <a:r>
              <a:rPr lang="en-US" i="1" dirty="0" smtClean="0"/>
              <a:t>view aspects</a:t>
            </a:r>
            <a:r>
              <a:rPr lang="en-US" dirty="0" smtClean="0"/>
              <a:t> to those properties</a:t>
            </a:r>
          </a:p>
          <a:p>
            <a:pPr lvl="1"/>
            <a:r>
              <a:rPr lang="en-US" dirty="0" smtClean="0"/>
              <a:t>And read &amp; manipulate properties in </a:t>
            </a:r>
            <a:r>
              <a:rPr lang="en-US" i="1" dirty="0" err="1" smtClean="0"/>
              <a:t>viewModel</a:t>
            </a:r>
            <a:endParaRPr lang="en-US" i="1" dirty="0" smtClean="0"/>
          </a:p>
          <a:p>
            <a:pPr lvl="1"/>
            <a:r>
              <a:rPr lang="en-US" dirty="0" smtClean="0"/>
              <a:t>And make calls </a:t>
            </a:r>
            <a:r>
              <a:rPr lang="en-US" dirty="0"/>
              <a:t>from </a:t>
            </a:r>
            <a:r>
              <a:rPr lang="en-US" i="1" dirty="0" err="1"/>
              <a:t>viewModel</a:t>
            </a:r>
            <a:r>
              <a:rPr lang="en-US" i="1" dirty="0"/>
              <a:t> </a:t>
            </a:r>
            <a:r>
              <a:rPr lang="en-US" dirty="0" smtClean="0"/>
              <a:t>to functions passed in as property</a:t>
            </a:r>
            <a:endParaRPr lang="en-US" i="1" dirty="0" smtClean="0"/>
          </a:p>
          <a:p>
            <a:r>
              <a:rPr lang="en-US" dirty="0" smtClean="0"/>
              <a:t>Define events (in </a:t>
            </a:r>
            <a:r>
              <a:rPr lang="en-US" dirty="0" err="1" smtClean="0"/>
              <a:t>component.json</a:t>
            </a:r>
            <a:r>
              <a:rPr lang="en-US" dirty="0" smtClean="0"/>
              <a:t>) that Component may publish</a:t>
            </a:r>
          </a:p>
          <a:p>
            <a:pPr lvl="1"/>
            <a:r>
              <a:rPr lang="en-US" dirty="0" smtClean="0"/>
              <a:t>And write the logic to publish those events in </a:t>
            </a:r>
            <a:r>
              <a:rPr lang="en-US" i="1" dirty="0" err="1" smtClean="0"/>
              <a:t>viewModel</a:t>
            </a:r>
            <a:endParaRPr lang="en-US" i="1" dirty="0" smtClean="0"/>
          </a:p>
          <a:p>
            <a:r>
              <a:rPr lang="en-US" dirty="0" smtClean="0"/>
              <a:t>Define functions (in </a:t>
            </a:r>
            <a:r>
              <a:rPr lang="en-US" dirty="0" err="1"/>
              <a:t>component.json</a:t>
            </a:r>
            <a:r>
              <a:rPr lang="en-US" dirty="0"/>
              <a:t>) that Component </a:t>
            </a:r>
            <a:r>
              <a:rPr lang="en-US" dirty="0" smtClean="0"/>
              <a:t>exposes</a:t>
            </a:r>
            <a:endParaRPr lang="en-US" dirty="0"/>
          </a:p>
          <a:p>
            <a:pPr lvl="1"/>
            <a:r>
              <a:rPr lang="en-US" dirty="0"/>
              <a:t>And write the logic </a:t>
            </a:r>
            <a:r>
              <a:rPr lang="en-US" dirty="0" smtClean="0"/>
              <a:t>for these functions in </a:t>
            </a:r>
            <a:r>
              <a:rPr lang="en-US" i="1" dirty="0" err="1" smtClean="0"/>
              <a:t>viewModel</a:t>
            </a:r>
            <a:endParaRPr lang="en-US" i="1" dirty="0" smtClean="0"/>
          </a:p>
          <a:p>
            <a:r>
              <a:rPr lang="en-US" dirty="0" smtClean="0"/>
              <a:t>Add additional resources – CSS, Images, JavaScript – and add these to loader.js</a:t>
            </a:r>
            <a:endParaRPr lang="en-US" dirty="0"/>
          </a:p>
          <a:p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Creating Oracle JET Composite Conponents with OpenLayers</a:t>
            </a:r>
            <a:r>
              <a:rPr lang="nl-NL" smtClean="0"/>
              <a:t>?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23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09121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Composite Component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new JET project: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Create new JET Composite Component hello-world:</a:t>
            </a:r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Creating Oracle JET Composite Conponents with OpenLayers</a:t>
            </a:r>
            <a:r>
              <a:rPr lang="nl-NL" smtClean="0"/>
              <a:t>?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24</a:t>
            </a:fld>
            <a:endParaRPr lang="nl-NL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201" y="2938549"/>
            <a:ext cx="7689246" cy="56392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201" y="1234324"/>
            <a:ext cx="7376799" cy="891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429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Component Workspace application plus virgin Hello World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Creating Oracle JET Composite Conponents with OpenLayers</a:t>
            </a:r>
            <a:r>
              <a:rPr lang="nl-NL" smtClean="0"/>
              <a:t>?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25</a:t>
            </a:fld>
            <a:endParaRPr lang="nl-NL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003" y="936000"/>
            <a:ext cx="7003387" cy="25910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85234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Include Component in Application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Module </a:t>
            </a:r>
            <a:r>
              <a:rPr lang="en-US" dirty="0" err="1" smtClean="0"/>
              <a:t>Workarea</a:t>
            </a:r>
            <a:endParaRPr lang="en-US" dirty="0" smtClean="0"/>
          </a:p>
          <a:p>
            <a:pPr lvl="1"/>
            <a:r>
              <a:rPr lang="en-US" dirty="0" smtClean="0"/>
              <a:t>workarea.js: </a:t>
            </a:r>
          </a:p>
          <a:p>
            <a:pPr lvl="2"/>
            <a:r>
              <a:rPr lang="en-US" dirty="0" err="1" smtClean="0"/>
              <a:t>require.config</a:t>
            </a:r>
            <a:r>
              <a:rPr lang="en-US" dirty="0" smtClean="0"/>
              <a:t> paths </a:t>
            </a:r>
          </a:p>
          <a:p>
            <a:pPr lvl="2"/>
            <a:r>
              <a:rPr lang="en-US" dirty="0"/>
              <a:t>d</a:t>
            </a:r>
            <a:r>
              <a:rPr lang="en-US" dirty="0" smtClean="0"/>
              <a:t>efine hello-world/loader</a:t>
            </a:r>
          </a:p>
          <a:p>
            <a:endParaRPr lang="en-US" dirty="0" smtClean="0"/>
          </a:p>
          <a:p>
            <a:pPr marL="180000" lvl="1" indent="0">
              <a:buNone/>
            </a:pPr>
            <a:r>
              <a:rPr lang="en-US" dirty="0" smtClean="0"/>
              <a:t>	</a:t>
            </a:r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Creating Oracle JET Composite Conponents with OpenLayers</a:t>
            </a:r>
            <a:r>
              <a:rPr lang="nl-NL" smtClean="0"/>
              <a:t>?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26</a:t>
            </a:fld>
            <a:endParaRPr lang="nl-NL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5447" y="1289957"/>
            <a:ext cx="4942560" cy="3324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04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Include Component in Application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Module </a:t>
            </a:r>
            <a:r>
              <a:rPr lang="en-US" dirty="0" err="1" smtClean="0"/>
              <a:t>Workarea</a:t>
            </a:r>
            <a:endParaRPr lang="en-US" dirty="0" smtClean="0"/>
          </a:p>
          <a:p>
            <a:pPr lvl="1"/>
            <a:r>
              <a:rPr lang="en-US" dirty="0" smtClean="0"/>
              <a:t>workarea.js: </a:t>
            </a:r>
          </a:p>
          <a:p>
            <a:pPr lvl="2"/>
            <a:r>
              <a:rPr lang="en-US" dirty="0" err="1" smtClean="0"/>
              <a:t>require.config</a:t>
            </a:r>
            <a:r>
              <a:rPr lang="en-US" dirty="0" smtClean="0"/>
              <a:t> paths </a:t>
            </a:r>
          </a:p>
          <a:p>
            <a:pPr lvl="2"/>
            <a:r>
              <a:rPr lang="en-US" dirty="0"/>
              <a:t>d</a:t>
            </a:r>
            <a:r>
              <a:rPr lang="en-US" dirty="0" smtClean="0"/>
              <a:t>efine hello-world/loader</a:t>
            </a:r>
          </a:p>
          <a:p>
            <a:pPr lvl="1"/>
            <a:r>
              <a:rPr lang="en-US" dirty="0" smtClean="0"/>
              <a:t>workarea.html</a:t>
            </a:r>
          </a:p>
          <a:p>
            <a:pPr lvl="2"/>
            <a:r>
              <a:rPr lang="en-US" dirty="0"/>
              <a:t>a</a:t>
            </a:r>
            <a:r>
              <a:rPr lang="en-US" dirty="0" smtClean="0"/>
              <a:t>dd  &lt;hello-world&gt;</a:t>
            </a:r>
          </a:p>
          <a:p>
            <a:endParaRPr lang="en-US" dirty="0" smtClean="0"/>
          </a:p>
          <a:p>
            <a:pPr marL="180000" lvl="1" indent="0">
              <a:buNone/>
            </a:pPr>
            <a:r>
              <a:rPr lang="en-US" dirty="0" smtClean="0"/>
              <a:t>	</a:t>
            </a:r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Creating Oracle JET Composite Conponents with OpenLayers</a:t>
            </a:r>
            <a:r>
              <a:rPr lang="nl-NL" smtClean="0"/>
              <a:t>?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27</a:t>
            </a:fld>
            <a:endParaRPr lang="nl-NL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8696" y="2152613"/>
            <a:ext cx="3956575" cy="1064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458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Include Component in Application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Module </a:t>
            </a:r>
            <a:r>
              <a:rPr lang="en-US" dirty="0" err="1" smtClean="0"/>
              <a:t>Workarea</a:t>
            </a:r>
            <a:endParaRPr lang="en-US" dirty="0" smtClean="0"/>
          </a:p>
          <a:p>
            <a:pPr lvl="1"/>
            <a:r>
              <a:rPr lang="en-US" dirty="0" smtClean="0"/>
              <a:t>workarea.js: </a:t>
            </a:r>
          </a:p>
          <a:p>
            <a:pPr lvl="2"/>
            <a:r>
              <a:rPr lang="en-US" dirty="0" err="1" smtClean="0"/>
              <a:t>require.config</a:t>
            </a:r>
            <a:r>
              <a:rPr lang="en-US" dirty="0" smtClean="0"/>
              <a:t> paths </a:t>
            </a:r>
          </a:p>
          <a:p>
            <a:pPr lvl="2"/>
            <a:r>
              <a:rPr lang="en-US" dirty="0"/>
              <a:t>d</a:t>
            </a:r>
            <a:r>
              <a:rPr lang="en-US" dirty="0" smtClean="0"/>
              <a:t>efine hello-world/loader</a:t>
            </a:r>
          </a:p>
          <a:p>
            <a:pPr lvl="1"/>
            <a:r>
              <a:rPr lang="en-US" dirty="0" smtClean="0"/>
              <a:t>workarea.html</a:t>
            </a:r>
          </a:p>
          <a:p>
            <a:pPr lvl="2"/>
            <a:r>
              <a:rPr lang="en-US" dirty="0"/>
              <a:t>a</a:t>
            </a:r>
            <a:r>
              <a:rPr lang="en-US" dirty="0" smtClean="0"/>
              <a:t>dd  &lt;hello-world&gt;</a:t>
            </a:r>
          </a:p>
          <a:p>
            <a:r>
              <a:rPr lang="en-US" dirty="0" smtClean="0"/>
              <a:t>Add Module </a:t>
            </a:r>
            <a:r>
              <a:rPr lang="en-US" dirty="0" err="1" smtClean="0"/>
              <a:t>Workarea</a:t>
            </a:r>
            <a:endParaRPr lang="en-US" dirty="0" smtClean="0"/>
          </a:p>
          <a:p>
            <a:pPr lvl="1"/>
            <a:r>
              <a:rPr lang="en-US" dirty="0"/>
              <a:t>a</a:t>
            </a:r>
            <a:r>
              <a:rPr lang="en-US" dirty="0" smtClean="0"/>
              <a:t>dd module to index.html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lvl="1"/>
            <a:r>
              <a:rPr lang="en-US" dirty="0"/>
              <a:t>a</a:t>
            </a:r>
            <a:r>
              <a:rPr lang="en-US" dirty="0" smtClean="0"/>
              <a:t>dd </a:t>
            </a:r>
            <a:r>
              <a:rPr lang="en-US" dirty="0" err="1" smtClean="0"/>
              <a:t>ojModule</a:t>
            </a:r>
            <a:r>
              <a:rPr lang="en-US" dirty="0" smtClean="0"/>
              <a:t> to main.js</a:t>
            </a:r>
          </a:p>
          <a:p>
            <a:endParaRPr lang="en-US" dirty="0" smtClean="0"/>
          </a:p>
          <a:p>
            <a:pPr marL="180000" lvl="1" indent="0">
              <a:buNone/>
            </a:pPr>
            <a:r>
              <a:rPr lang="en-US" dirty="0" smtClean="0"/>
              <a:t>	</a:t>
            </a:r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Creating Oracle JET Composite Conponents with OpenLayers</a:t>
            </a:r>
            <a:r>
              <a:rPr lang="nl-NL" smtClean="0"/>
              <a:t>?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28</a:t>
            </a:fld>
            <a:endParaRPr lang="nl-NL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520" y="4016379"/>
            <a:ext cx="6465399" cy="77309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3191" y="2661517"/>
            <a:ext cx="5227773" cy="914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088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Define and use property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 property in </a:t>
            </a:r>
            <a:r>
              <a:rPr lang="en-US" dirty="0" err="1" smtClean="0"/>
              <a:t>component.json</a:t>
            </a:r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Creating Oracle JET Composite Conponents with OpenLayers</a:t>
            </a:r>
            <a:r>
              <a:rPr lang="nl-NL" smtClean="0"/>
              <a:t>?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29</a:t>
            </a:fld>
            <a:endParaRPr lang="nl-NL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8908" y="792000"/>
            <a:ext cx="3497883" cy="3901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310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Introducing </a:t>
            </a:r>
            <a:r>
              <a:rPr lang="en-US" dirty="0" err="1" smtClean="0"/>
              <a:t>OpenLayers</a:t>
            </a:r>
            <a:r>
              <a:rPr lang="en-US" dirty="0" smtClean="0"/>
              <a:t> (open source, HTML5, JavaScript)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Creating Oracle JET Composite </a:t>
            </a:r>
            <a:r>
              <a:rPr lang="en-US" dirty="0" err="1" smtClean="0"/>
              <a:t>Conponents</a:t>
            </a:r>
            <a:r>
              <a:rPr lang="en-US" dirty="0" smtClean="0"/>
              <a:t> with </a:t>
            </a:r>
            <a:r>
              <a:rPr lang="en-US" dirty="0" err="1" smtClean="0"/>
              <a:t>OpenLayers</a:t>
            </a:r>
            <a:r>
              <a:rPr lang="nl-NL" dirty="0" smtClean="0"/>
              <a:t>?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3</a:t>
            </a:fld>
            <a:endParaRPr lang="nl-NL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02" y="724721"/>
            <a:ext cx="7559997" cy="4236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711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Define and use property (2)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 property in </a:t>
            </a:r>
            <a:r>
              <a:rPr lang="en-US" dirty="0" err="1" smtClean="0"/>
              <a:t>component.json</a:t>
            </a:r>
            <a:endParaRPr lang="en-US" dirty="0" smtClean="0"/>
          </a:p>
          <a:p>
            <a:r>
              <a:rPr lang="en-US" dirty="0" smtClean="0"/>
              <a:t>Make use of property in view.html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Creating Oracle JET Composite Conponents with OpenLayers</a:t>
            </a:r>
            <a:r>
              <a:rPr lang="nl-NL" smtClean="0"/>
              <a:t>?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30</a:t>
            </a:fld>
            <a:endParaRPr lang="nl-NL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060" y="1535923"/>
            <a:ext cx="4016088" cy="1173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805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Define and use property (3)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 property in </a:t>
            </a:r>
            <a:r>
              <a:rPr lang="en-US" dirty="0" err="1" smtClean="0"/>
              <a:t>component.json</a:t>
            </a:r>
            <a:endParaRPr lang="en-US" dirty="0" smtClean="0"/>
          </a:p>
          <a:p>
            <a:r>
              <a:rPr lang="en-US" dirty="0" smtClean="0"/>
              <a:t>Make use of property in view.html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Provide value of property in consuming application</a:t>
            </a:r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Creating Oracle JET Composite Conponents with OpenLayers</a:t>
            </a:r>
            <a:r>
              <a:rPr lang="nl-NL" smtClean="0"/>
              <a:t>?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31</a:t>
            </a:fld>
            <a:endParaRPr lang="nl-NL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060" y="3174854"/>
            <a:ext cx="3071126" cy="83065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060" y="1535923"/>
            <a:ext cx="4016088" cy="1173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050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Publish Event from Component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 event in </a:t>
            </a:r>
            <a:r>
              <a:rPr lang="en-US" dirty="0" err="1" smtClean="0"/>
              <a:t>component.json</a:t>
            </a:r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Creating Oracle JET Composite Conponents with OpenLayers</a:t>
            </a:r>
            <a:r>
              <a:rPr lang="nl-NL" smtClean="0"/>
              <a:t>?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32</a:t>
            </a:fld>
            <a:endParaRPr lang="nl-NL"/>
          </a:p>
        </p:txBody>
      </p:sp>
      <p:pic>
        <p:nvPicPr>
          <p:cNvPr id="1026" name="Picture 2" descr="C:\Users\lucas_j\AppData\Local\Temp\SNAGHTML3698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1688" y="792000"/>
            <a:ext cx="2646312" cy="4039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694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Publish Event from Component (2)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 event in </a:t>
            </a:r>
            <a:r>
              <a:rPr lang="en-US" dirty="0" err="1" smtClean="0"/>
              <a:t>component.json</a:t>
            </a:r>
            <a:endParaRPr lang="en-US" dirty="0" smtClean="0"/>
          </a:p>
          <a:p>
            <a:r>
              <a:rPr lang="en-US" dirty="0" smtClean="0"/>
              <a:t>Publish event from viewModel.js</a:t>
            </a:r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Creating Oracle JET Composite Conponents with OpenLayers</a:t>
            </a:r>
            <a:r>
              <a:rPr lang="nl-NL" smtClean="0"/>
              <a:t>?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33</a:t>
            </a:fld>
            <a:endParaRPr lang="nl-NL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0866" y="1221836"/>
            <a:ext cx="3650296" cy="1981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608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Publish Event from Component (3)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 event in </a:t>
            </a:r>
            <a:r>
              <a:rPr lang="en-US" dirty="0" err="1" smtClean="0"/>
              <a:t>component.json</a:t>
            </a:r>
            <a:endParaRPr lang="en-US" dirty="0" smtClean="0"/>
          </a:p>
          <a:p>
            <a:r>
              <a:rPr lang="en-US" dirty="0" smtClean="0"/>
              <a:t>Publish event from viewModel.js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“Cause” event in view.html</a:t>
            </a:r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Creating Oracle JET Composite Conponents with OpenLayers</a:t>
            </a:r>
            <a:r>
              <a:rPr lang="nl-NL" smtClean="0"/>
              <a:t>?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34</a:t>
            </a:fld>
            <a:endParaRPr lang="nl-NL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b="36814"/>
          <a:stretch/>
        </p:blipFill>
        <p:spPr>
          <a:xfrm>
            <a:off x="3840866" y="1221836"/>
            <a:ext cx="3650296" cy="125194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0866" y="2964120"/>
            <a:ext cx="4031329" cy="1386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391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Consume Event in application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listener function in </a:t>
            </a:r>
            <a:r>
              <a:rPr lang="en-US" dirty="0" err="1" smtClean="0"/>
              <a:t>ViewModel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Configure event listener in View</a:t>
            </a:r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Creating Oracle JET Composite Conponents with OpenLayers</a:t>
            </a:r>
            <a:r>
              <a:rPr lang="nl-NL" smtClean="0"/>
              <a:t>?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35</a:t>
            </a:fld>
            <a:endParaRPr lang="nl-NL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9627" y="1352233"/>
            <a:ext cx="5709818" cy="65553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9627" y="3051782"/>
            <a:ext cx="5593494" cy="736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588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Hands On </a:t>
            </a:r>
            <a:r>
              <a:rPr lang="en-US" dirty="0" err="1"/>
              <a:t>o</a:t>
            </a:r>
            <a:r>
              <a:rPr lang="en-US" dirty="0" err="1" smtClean="0"/>
              <a:t>n</a:t>
            </a:r>
            <a:r>
              <a:rPr lang="en-US" dirty="0" smtClean="0"/>
              <a:t> JET Composite </a:t>
            </a:r>
            <a:br>
              <a:rPr lang="en-US" dirty="0" smtClean="0"/>
            </a:br>
            <a:r>
              <a:rPr lang="en-US" dirty="0" smtClean="0"/>
              <a:t>Components 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simple CCA component</a:t>
            </a:r>
          </a:p>
          <a:p>
            <a:r>
              <a:rPr lang="en-US" dirty="0" smtClean="0"/>
              <a:t>Consume (try out) CCA component in JET application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Creating Oracle JET Composite </a:t>
            </a:r>
            <a:r>
              <a:rPr lang="en-US" dirty="0" err="1" smtClean="0"/>
              <a:t>Conponents</a:t>
            </a:r>
            <a:r>
              <a:rPr lang="en-US" dirty="0" smtClean="0"/>
              <a:t> with </a:t>
            </a:r>
            <a:r>
              <a:rPr lang="en-US" dirty="0" err="1" smtClean="0"/>
              <a:t>OpenLayers</a:t>
            </a:r>
            <a:r>
              <a:rPr lang="nl-NL" dirty="0" smtClean="0"/>
              <a:t>?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36</a:t>
            </a:fld>
            <a:endParaRPr lang="nl-NL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2269" y="116072"/>
            <a:ext cx="4376803" cy="10638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08256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Hands On </a:t>
            </a:r>
            <a:r>
              <a:rPr lang="en-US" dirty="0" err="1"/>
              <a:t>o</a:t>
            </a:r>
            <a:r>
              <a:rPr lang="en-US" dirty="0" err="1" smtClean="0"/>
              <a:t>n</a:t>
            </a:r>
            <a:r>
              <a:rPr lang="en-US" dirty="0" smtClean="0"/>
              <a:t> JET Composite </a:t>
            </a:r>
            <a:br>
              <a:rPr lang="en-US" dirty="0" smtClean="0"/>
            </a:br>
            <a:r>
              <a:rPr lang="en-US" dirty="0" smtClean="0"/>
              <a:t>Components 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simple CCA component</a:t>
            </a:r>
          </a:p>
          <a:p>
            <a:r>
              <a:rPr lang="en-US" dirty="0" smtClean="0"/>
              <a:t>Consume (try out) CCA component in JET application</a:t>
            </a:r>
          </a:p>
          <a:p>
            <a:r>
              <a:rPr lang="en-US" dirty="0" smtClean="0"/>
              <a:t>Enrich CCA component</a:t>
            </a:r>
          </a:p>
          <a:p>
            <a:pPr lvl="1"/>
            <a:r>
              <a:rPr lang="en-US" dirty="0" smtClean="0"/>
              <a:t>Properties (two-way bound, call-back functions)</a:t>
            </a:r>
          </a:p>
          <a:p>
            <a:pPr lvl="1"/>
            <a:r>
              <a:rPr lang="en-US" dirty="0" smtClean="0"/>
              <a:t>Embedded resources (images, CSS stylesheets, JavaScript libraries)</a:t>
            </a:r>
          </a:p>
          <a:p>
            <a:pPr lvl="1"/>
            <a:r>
              <a:rPr lang="en-US" dirty="0" smtClean="0"/>
              <a:t>Events &amp; Listeners</a:t>
            </a:r>
          </a:p>
          <a:p>
            <a:pPr lvl="1"/>
            <a:r>
              <a:rPr lang="en-US" dirty="0" smtClean="0"/>
              <a:t>Expose functions to be invoked by component consumers</a:t>
            </a:r>
          </a:p>
          <a:p>
            <a:r>
              <a:rPr lang="en-US" dirty="0" smtClean="0"/>
              <a:t>Embed </a:t>
            </a:r>
            <a:r>
              <a:rPr lang="en-US" dirty="0" err="1" smtClean="0"/>
              <a:t>OpenLayers</a:t>
            </a:r>
            <a:r>
              <a:rPr lang="en-US" dirty="0" smtClean="0"/>
              <a:t> in CCA Component</a:t>
            </a:r>
          </a:p>
          <a:p>
            <a:pPr lvl="1"/>
            <a:r>
              <a:rPr lang="en-US" dirty="0" smtClean="0"/>
              <a:t>Add two-way country selection and event publication</a:t>
            </a:r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Creating Oracle JET Composite </a:t>
            </a:r>
            <a:r>
              <a:rPr lang="en-US" dirty="0" err="1" smtClean="0"/>
              <a:t>Conponents</a:t>
            </a:r>
            <a:r>
              <a:rPr lang="en-US" dirty="0" smtClean="0"/>
              <a:t> with </a:t>
            </a:r>
            <a:r>
              <a:rPr lang="en-US" dirty="0" err="1" smtClean="0"/>
              <a:t>OpenLayers</a:t>
            </a:r>
            <a:r>
              <a:rPr lang="nl-NL" dirty="0" smtClean="0"/>
              <a:t>?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37</a:t>
            </a:fld>
            <a:endParaRPr lang="nl-NL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587" y="3647796"/>
            <a:ext cx="8621485" cy="106820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2269" y="116072"/>
            <a:ext cx="4376803" cy="10638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60323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consumption of “rich composite component”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Unzip to consuming application</a:t>
            </a:r>
          </a:p>
          <a:p>
            <a:r>
              <a:rPr lang="en-US" dirty="0" smtClean="0"/>
              <a:t>Add to </a:t>
            </a:r>
            <a:r>
              <a:rPr lang="en-US" dirty="0" err="1" smtClean="0"/>
              <a:t>ViewModel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Add to View</a:t>
            </a:r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Creating Oracle JET Composite Conponents with OpenLayers</a:t>
            </a:r>
            <a:r>
              <a:rPr lang="nl-NL" smtClean="0"/>
              <a:t>?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38</a:t>
            </a:fld>
            <a:endParaRPr lang="nl-NL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8055" y="3798997"/>
            <a:ext cx="5334462" cy="105165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b="43983"/>
          <a:stretch/>
        </p:blipFill>
        <p:spPr>
          <a:xfrm>
            <a:off x="2559548" y="1258082"/>
            <a:ext cx="5265876" cy="2356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054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Creating Oracle JET Composite Conponents with OpenLayers</a:t>
            </a:r>
            <a:r>
              <a:rPr lang="nl-NL" smtClean="0"/>
              <a:t>?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39</a:t>
            </a:fld>
            <a:endParaRPr lang="nl-NL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999" y="771042"/>
            <a:ext cx="7142166" cy="4088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322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OpenLayers</a:t>
            </a:r>
            <a:r>
              <a:rPr lang="en-US" dirty="0" smtClean="0"/>
              <a:t> - Summary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Initial release: 2006</a:t>
            </a:r>
          </a:p>
          <a:p>
            <a:r>
              <a:rPr lang="en-US" dirty="0" smtClean="0"/>
              <a:t>Most recent release: 4.6.4, early 2018</a:t>
            </a:r>
          </a:p>
          <a:p>
            <a:r>
              <a:rPr lang="en-US" dirty="0" smtClean="0"/>
              <a:t>Since 2007 under Open Source </a:t>
            </a:r>
            <a:br>
              <a:rPr lang="en-US" dirty="0" smtClean="0"/>
            </a:br>
            <a:r>
              <a:rPr lang="en-US" dirty="0" err="1" smtClean="0"/>
              <a:t>GeoSpatial</a:t>
            </a:r>
            <a:r>
              <a:rPr lang="en-US" dirty="0" smtClean="0"/>
              <a:t> Foundation (</a:t>
            </a:r>
            <a:r>
              <a:rPr lang="en-US" dirty="0" err="1" smtClean="0"/>
              <a:t>OSGeo</a:t>
            </a:r>
            <a:r>
              <a:rPr lang="en-US" dirty="0" smtClean="0"/>
              <a:t>)</a:t>
            </a:r>
          </a:p>
          <a:p>
            <a:r>
              <a:rPr lang="en-US" dirty="0" smtClean="0"/>
              <a:t>Originally based on Prototype JavaScript Framework; still fully (client side) JavaScript</a:t>
            </a:r>
          </a:p>
          <a:p>
            <a:r>
              <a:rPr lang="nl-NL" dirty="0" smtClean="0"/>
              <a:t>Support </a:t>
            </a:r>
            <a:r>
              <a:rPr lang="nl-NL" dirty="0" err="1" smtClean="0"/>
              <a:t>for</a:t>
            </a:r>
            <a:r>
              <a:rPr lang="nl-NL" dirty="0" smtClean="0"/>
              <a:t> </a:t>
            </a:r>
            <a:r>
              <a:rPr lang="nl-NL" dirty="0"/>
              <a:t> </a:t>
            </a:r>
            <a:r>
              <a:rPr lang="nl-NL" dirty="0" err="1">
                <a:hlinkClick r:id="rId3" tooltip="GeoRSS"/>
              </a:rPr>
              <a:t>GeoRSS</a:t>
            </a:r>
            <a:r>
              <a:rPr lang="nl-NL" dirty="0"/>
              <a:t>, </a:t>
            </a:r>
            <a:r>
              <a:rPr lang="nl-NL" dirty="0">
                <a:hlinkClick r:id="rId4" tooltip="KML"/>
              </a:rPr>
              <a:t>KML</a:t>
            </a:r>
            <a:r>
              <a:rPr lang="nl-NL" dirty="0"/>
              <a:t> (</a:t>
            </a:r>
            <a:r>
              <a:rPr lang="nl-NL" dirty="0" err="1"/>
              <a:t>Keyhole</a:t>
            </a:r>
            <a:r>
              <a:rPr lang="nl-NL" dirty="0"/>
              <a:t> </a:t>
            </a:r>
            <a:r>
              <a:rPr lang="nl-NL" dirty="0" err="1"/>
              <a:t>Markup</a:t>
            </a:r>
            <a:r>
              <a:rPr lang="nl-NL" dirty="0"/>
              <a:t> Language), </a:t>
            </a:r>
            <a:r>
              <a:rPr lang="nl-NL" dirty="0" err="1">
                <a:hlinkClick r:id="rId5" tooltip="Geography Markup Language"/>
              </a:rPr>
              <a:t>Geography</a:t>
            </a:r>
            <a:r>
              <a:rPr lang="nl-NL" dirty="0">
                <a:hlinkClick r:id="rId5" tooltip="Geography Markup Language"/>
              </a:rPr>
              <a:t> </a:t>
            </a:r>
            <a:r>
              <a:rPr lang="nl-NL" dirty="0" err="1">
                <a:hlinkClick r:id="rId5" tooltip="Geography Markup Language"/>
              </a:rPr>
              <a:t>Markup</a:t>
            </a:r>
            <a:r>
              <a:rPr lang="nl-NL" dirty="0">
                <a:hlinkClick r:id="rId5" tooltip="Geography Markup Language"/>
              </a:rPr>
              <a:t> Language</a:t>
            </a:r>
            <a:r>
              <a:rPr lang="nl-NL" dirty="0"/>
              <a:t> (GML), </a:t>
            </a:r>
            <a:r>
              <a:rPr lang="nl-NL" dirty="0" err="1">
                <a:hlinkClick r:id="rId6" tooltip="GeoJSON"/>
              </a:rPr>
              <a:t>GeoJSON</a:t>
            </a:r>
            <a:r>
              <a:rPr lang="nl-NL" dirty="0"/>
              <a:t> </a:t>
            </a:r>
            <a:r>
              <a:rPr lang="nl-NL" dirty="0" err="1"/>
              <a:t>and</a:t>
            </a:r>
            <a:r>
              <a:rPr lang="nl-NL" dirty="0"/>
              <a:t> map data </a:t>
            </a:r>
            <a:r>
              <a:rPr lang="nl-NL" dirty="0" err="1"/>
              <a:t>from</a:t>
            </a:r>
            <a:r>
              <a:rPr lang="nl-NL" dirty="0"/>
              <a:t> </a:t>
            </a:r>
            <a:r>
              <a:rPr lang="nl-NL" dirty="0" err="1"/>
              <a:t>any</a:t>
            </a:r>
            <a:r>
              <a:rPr lang="nl-NL" dirty="0"/>
              <a:t> source </a:t>
            </a:r>
            <a:r>
              <a:rPr lang="nl-NL" dirty="0" err="1"/>
              <a:t>using</a:t>
            </a:r>
            <a:r>
              <a:rPr lang="nl-NL" dirty="0"/>
              <a:t> </a:t>
            </a:r>
            <a:r>
              <a:rPr lang="nl-NL" dirty="0">
                <a:hlinkClick r:id="rId7" tooltip="Open Geospatial Consortium"/>
              </a:rPr>
              <a:t>OGC</a:t>
            </a:r>
            <a:r>
              <a:rPr lang="nl-NL" dirty="0"/>
              <a:t>-</a:t>
            </a:r>
            <a:r>
              <a:rPr lang="nl-NL" dirty="0" err="1"/>
              <a:t>standards</a:t>
            </a:r>
            <a:r>
              <a:rPr lang="nl-NL" dirty="0"/>
              <a:t> as </a:t>
            </a:r>
            <a:r>
              <a:rPr lang="nl-NL" dirty="0">
                <a:hlinkClick r:id="rId8" tooltip="Web Map Service"/>
              </a:rPr>
              <a:t>Web Map Service</a:t>
            </a:r>
            <a:r>
              <a:rPr lang="nl-NL" dirty="0"/>
              <a:t> (WMS) or </a:t>
            </a:r>
            <a:r>
              <a:rPr lang="nl-NL" dirty="0">
                <a:hlinkClick r:id="rId9" tooltip="Web Feature Service"/>
              </a:rPr>
              <a:t>Web Feature Service</a:t>
            </a:r>
            <a:r>
              <a:rPr lang="nl-NL" dirty="0"/>
              <a:t> (WFS</a:t>
            </a:r>
            <a:r>
              <a:rPr lang="nl-NL" dirty="0" smtClean="0"/>
              <a:t>).</a:t>
            </a:r>
          </a:p>
          <a:p>
            <a:r>
              <a:rPr lang="en-US" dirty="0" smtClean="0"/>
              <a:t>Map sources include Bing, Open Street Map, </a:t>
            </a:r>
            <a:r>
              <a:rPr lang="en-US" dirty="0" err="1" smtClean="0"/>
              <a:t>MapBox</a:t>
            </a:r>
            <a:r>
              <a:rPr lang="en-US" dirty="0" smtClean="0"/>
              <a:t>, Stamen, </a:t>
            </a:r>
            <a:r>
              <a:rPr lang="en-US" dirty="0" err="1" smtClean="0"/>
              <a:t>ArcGis</a:t>
            </a:r>
            <a:r>
              <a:rPr lang="en-US" dirty="0" smtClean="0"/>
              <a:t> (</a:t>
            </a:r>
            <a:r>
              <a:rPr lang="en-US" dirty="0" err="1" smtClean="0"/>
              <a:t>Esri</a:t>
            </a:r>
            <a:r>
              <a:rPr lang="en-US" dirty="0" smtClean="0"/>
              <a:t>)</a:t>
            </a:r>
          </a:p>
          <a:p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Creating Oracle JET Composite </a:t>
            </a:r>
            <a:r>
              <a:rPr lang="en-US" dirty="0" err="1" smtClean="0"/>
              <a:t>Conponents</a:t>
            </a:r>
            <a:r>
              <a:rPr lang="en-US" dirty="0" smtClean="0"/>
              <a:t> with </a:t>
            </a:r>
            <a:r>
              <a:rPr lang="en-US" dirty="0" err="1" smtClean="0"/>
              <a:t>OpenLayers</a:t>
            </a:r>
            <a:r>
              <a:rPr lang="nl-NL" dirty="0" smtClean="0"/>
              <a:t>?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4</a:t>
            </a:fld>
            <a:endParaRPr lang="nl-NL"/>
          </a:p>
        </p:txBody>
      </p:sp>
      <p:pic>
        <p:nvPicPr>
          <p:cNvPr id="1026" name="Picture 2" descr="Open Source Geospatial Foundation (logo).sv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5140" y="1446713"/>
            <a:ext cx="1905000" cy="619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672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2"/>
          <a:srcRect b="13518"/>
          <a:stretch/>
        </p:blipFill>
        <p:spPr>
          <a:xfrm>
            <a:off x="-356956" y="936100"/>
            <a:ext cx="5756956" cy="390006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0" name="Picture Placeholder 9"/>
          <p:cNvSpPr>
            <a:spLocks noGrp="1"/>
          </p:cNvSpPr>
          <p:nvPr>
            <p:ph type="pic" idx="13"/>
          </p:nvPr>
        </p:nvSpPr>
        <p:spPr>
          <a:solidFill>
            <a:schemeClr val="bg1">
              <a:lumMod val="85000"/>
              <a:alpha val="27000"/>
            </a:schemeClr>
          </a:solidFill>
        </p:spPr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Thank you!</a:t>
            </a:r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5698352" y="5003800"/>
            <a:ext cx="3240087" cy="107950"/>
          </a:xfrm>
        </p:spPr>
        <p:txBody>
          <a:bodyPr/>
          <a:lstStyle/>
          <a:p>
            <a:r>
              <a:rPr lang="en-US" dirty="0" smtClean="0"/>
              <a:t>Creating Oracle JET Composite </a:t>
            </a:r>
            <a:r>
              <a:rPr lang="en-US" dirty="0" err="1" smtClean="0"/>
              <a:t>Conponents</a:t>
            </a:r>
            <a:r>
              <a:rPr lang="en-US" dirty="0" smtClean="0"/>
              <a:t> with </a:t>
            </a:r>
            <a:r>
              <a:rPr lang="en-US" dirty="0" err="1" smtClean="0"/>
              <a:t>OpenLayers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9001125" y="5003800"/>
            <a:ext cx="142875" cy="107950"/>
          </a:xfrm>
        </p:spPr>
        <p:txBody>
          <a:bodyPr/>
          <a:lstStyle/>
          <a:p>
            <a:fld id="{14F1411D-0280-154F-AEAC-4C20B7AA46B2}" type="slidenum">
              <a:rPr lang="nl-NL" smtClean="0"/>
              <a:t>40</a:t>
            </a:fld>
            <a:endParaRPr lang="nl-NL"/>
          </a:p>
        </p:txBody>
      </p:sp>
      <p:sp>
        <p:nvSpPr>
          <p:cNvPr id="15" name="Content Placeholder 5"/>
          <p:cNvSpPr txBox="1">
            <a:spLocks/>
          </p:cNvSpPr>
          <p:nvPr/>
        </p:nvSpPr>
        <p:spPr>
          <a:xfrm>
            <a:off x="146957" y="1050550"/>
            <a:ext cx="14719300" cy="4824536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SzPct val="115000"/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200" b="1" dirty="0" smtClean="0">
              <a:solidFill>
                <a:srgbClr val="E73430">
                  <a:lumMod val="50000"/>
                </a:srgbClr>
              </a:solidFill>
              <a:latin typeface="Arial Unicode MS"/>
            </a:endParaRPr>
          </a:p>
          <a:p>
            <a:r>
              <a:rPr lang="en-US" sz="1200" b="1" dirty="0" smtClean="0">
                <a:solidFill>
                  <a:srgbClr val="E73430">
                    <a:lumMod val="50000"/>
                  </a:srgbClr>
                </a:solidFill>
                <a:latin typeface="Arial Unicode MS"/>
              </a:rPr>
              <a:t>Blog: 	</a:t>
            </a:r>
            <a:r>
              <a:rPr lang="en-US" sz="1200" b="1" dirty="0" smtClean="0">
                <a:solidFill>
                  <a:srgbClr val="E73430">
                    <a:lumMod val="50000"/>
                  </a:srgbClr>
                </a:solidFill>
                <a:latin typeface="Arial Unicode MS"/>
                <a:hlinkClick r:id="rId3"/>
              </a:rPr>
              <a:t>technology.amis.nl</a:t>
            </a:r>
            <a:endParaRPr lang="en-US" sz="1200" b="1" dirty="0">
              <a:solidFill>
                <a:srgbClr val="E73430">
                  <a:lumMod val="50000"/>
                </a:srgbClr>
              </a:solidFill>
              <a:latin typeface="Arial Unicode MS"/>
            </a:endParaRPr>
          </a:p>
          <a:p>
            <a:pPr marL="0" indent="0">
              <a:buFont typeface="Arial"/>
              <a:buNone/>
            </a:pPr>
            <a:r>
              <a:rPr lang="en-US" sz="1200" b="1" dirty="0" smtClean="0">
                <a:solidFill>
                  <a:srgbClr val="E73430">
                    <a:lumMod val="50000"/>
                  </a:srgbClr>
                </a:solidFill>
                <a:latin typeface="Arial Unicode MS"/>
              </a:rPr>
              <a:t>			</a:t>
            </a:r>
          </a:p>
          <a:p>
            <a:r>
              <a:rPr lang="en-US" sz="1200" b="1" dirty="0" smtClean="0">
                <a:solidFill>
                  <a:srgbClr val="E73430">
                    <a:lumMod val="50000"/>
                  </a:srgbClr>
                </a:solidFill>
                <a:latin typeface="Arial Unicode MS"/>
              </a:rPr>
              <a:t>Email: 	</a:t>
            </a:r>
            <a:r>
              <a:rPr lang="en-US" sz="1200" b="1" dirty="0" smtClean="0">
                <a:solidFill>
                  <a:srgbClr val="E73430">
                    <a:lumMod val="50000"/>
                  </a:srgbClr>
                </a:solidFill>
                <a:latin typeface="Arial Unicode MS"/>
                <a:hlinkClick r:id="rId4"/>
              </a:rPr>
              <a:t>lucas.jellema@amis.nl</a:t>
            </a:r>
            <a:r>
              <a:rPr lang="en-US" sz="1200" b="1" dirty="0" smtClean="0">
                <a:solidFill>
                  <a:srgbClr val="E73430">
                    <a:lumMod val="50000"/>
                  </a:srgbClr>
                </a:solidFill>
                <a:latin typeface="Arial Unicode MS"/>
              </a:rPr>
              <a:t/>
            </a:r>
            <a:br>
              <a:rPr lang="en-US" sz="1200" b="1" dirty="0" smtClean="0">
                <a:solidFill>
                  <a:srgbClr val="E73430">
                    <a:lumMod val="50000"/>
                  </a:srgbClr>
                </a:solidFill>
                <a:latin typeface="Arial Unicode MS"/>
              </a:rPr>
            </a:br>
            <a:endParaRPr lang="en-US" sz="1200" b="1" dirty="0" smtClean="0">
              <a:solidFill>
                <a:srgbClr val="E73430">
                  <a:lumMod val="50000"/>
                </a:srgbClr>
              </a:solidFill>
              <a:latin typeface="Arial Unicode MS"/>
            </a:endParaRPr>
          </a:p>
          <a:p>
            <a:r>
              <a:rPr lang="en-US" sz="1200" b="1" dirty="0" smtClean="0">
                <a:solidFill>
                  <a:srgbClr val="E73430">
                    <a:lumMod val="50000"/>
                  </a:srgbClr>
                </a:solidFill>
                <a:latin typeface="Arial Unicode MS"/>
              </a:rPr>
              <a:t>         : 	@</a:t>
            </a:r>
            <a:r>
              <a:rPr lang="en-US" sz="1200" b="1" dirty="0" err="1" smtClean="0">
                <a:solidFill>
                  <a:srgbClr val="E73430">
                    <a:lumMod val="50000"/>
                  </a:srgbClr>
                </a:solidFill>
                <a:latin typeface="Arial Unicode MS"/>
              </a:rPr>
              <a:t>lucasjellema</a:t>
            </a:r>
            <a:endParaRPr lang="en-US" sz="1200" b="1" dirty="0" smtClean="0">
              <a:solidFill>
                <a:srgbClr val="E73430">
                  <a:lumMod val="50000"/>
                </a:srgbClr>
              </a:solidFill>
              <a:latin typeface="Arial Unicode MS"/>
            </a:endParaRPr>
          </a:p>
          <a:p>
            <a:endParaRPr lang="en-US" sz="1200" b="1" dirty="0">
              <a:solidFill>
                <a:srgbClr val="E73430">
                  <a:lumMod val="50000"/>
                </a:srgbClr>
              </a:solidFill>
              <a:latin typeface="Arial Unicode MS"/>
            </a:endParaRPr>
          </a:p>
          <a:p>
            <a:r>
              <a:rPr lang="en-US" sz="1200" b="1" dirty="0" smtClean="0">
                <a:solidFill>
                  <a:srgbClr val="E73430">
                    <a:lumMod val="50000"/>
                  </a:srgbClr>
                </a:solidFill>
                <a:latin typeface="Arial Unicode MS"/>
              </a:rPr>
              <a:t>         : 	</a:t>
            </a:r>
            <a:r>
              <a:rPr lang="en-US" sz="1200" b="1" dirty="0" err="1" smtClean="0">
                <a:solidFill>
                  <a:srgbClr val="E73430">
                    <a:lumMod val="50000"/>
                  </a:srgbClr>
                </a:solidFill>
                <a:latin typeface="Arial Unicode MS"/>
              </a:rPr>
              <a:t>lucas-jellema</a:t>
            </a:r>
            <a:r>
              <a:rPr lang="en-US" sz="1200" b="1" dirty="0" smtClean="0">
                <a:solidFill>
                  <a:srgbClr val="E73430">
                    <a:lumMod val="50000"/>
                  </a:srgbClr>
                </a:solidFill>
                <a:latin typeface="Arial Unicode MS"/>
              </a:rPr>
              <a:t/>
            </a:r>
            <a:br>
              <a:rPr lang="en-US" sz="1200" b="1" dirty="0" smtClean="0">
                <a:solidFill>
                  <a:srgbClr val="E73430">
                    <a:lumMod val="50000"/>
                  </a:srgbClr>
                </a:solidFill>
                <a:latin typeface="Arial Unicode MS"/>
              </a:rPr>
            </a:br>
            <a:endParaRPr lang="en-US" sz="1200" b="1" dirty="0" smtClean="0">
              <a:solidFill>
                <a:srgbClr val="E73430">
                  <a:lumMod val="50000"/>
                </a:srgbClr>
              </a:solidFill>
              <a:latin typeface="Arial Unicode MS"/>
            </a:endParaRPr>
          </a:p>
          <a:p>
            <a:r>
              <a:rPr lang="en-US" sz="1200" b="1" dirty="0" smtClean="0">
                <a:solidFill>
                  <a:srgbClr val="E73430">
                    <a:lumMod val="50000"/>
                  </a:srgbClr>
                </a:solidFill>
                <a:latin typeface="Arial Unicode MS"/>
              </a:rPr>
              <a:t>          : </a:t>
            </a:r>
            <a:r>
              <a:rPr lang="en-US" sz="1200" b="1" dirty="0" smtClean="0">
                <a:solidFill>
                  <a:srgbClr val="E73430">
                    <a:lumMod val="50000"/>
                  </a:srgbClr>
                </a:solidFill>
                <a:latin typeface="Arial Unicode MS"/>
                <a:hlinkClick r:id="rId5"/>
              </a:rPr>
              <a:t>www.amis.nl</a:t>
            </a:r>
            <a:r>
              <a:rPr lang="en-US" sz="1200" b="1" dirty="0" smtClean="0">
                <a:solidFill>
                  <a:srgbClr val="E73430">
                    <a:lumMod val="50000"/>
                  </a:srgbClr>
                </a:solidFill>
                <a:latin typeface="Arial Unicode MS"/>
              </a:rPr>
              <a:t>, </a:t>
            </a:r>
            <a:r>
              <a:rPr lang="en-US" sz="1200" b="1" dirty="0" smtClean="0">
                <a:solidFill>
                  <a:srgbClr val="E73430">
                    <a:lumMod val="50000"/>
                  </a:srgbClr>
                </a:solidFill>
                <a:latin typeface="Arial Unicode MS"/>
                <a:hlinkClick r:id="rId6"/>
              </a:rPr>
              <a:t>info@amis.nl</a:t>
            </a:r>
            <a:r>
              <a:rPr lang="en-US" sz="1200" b="1" dirty="0" smtClean="0">
                <a:solidFill>
                  <a:srgbClr val="E73430">
                    <a:lumMod val="50000"/>
                  </a:srgbClr>
                </a:solidFill>
                <a:latin typeface="Arial Unicode MS"/>
              </a:rPr>
              <a:t/>
            </a:r>
            <a:br>
              <a:rPr lang="en-US" sz="1200" b="1" dirty="0" smtClean="0">
                <a:solidFill>
                  <a:srgbClr val="E73430">
                    <a:lumMod val="50000"/>
                  </a:srgbClr>
                </a:solidFill>
                <a:latin typeface="Arial Unicode MS"/>
              </a:rPr>
            </a:br>
            <a:r>
              <a:rPr lang="en-US" sz="1200" b="1" dirty="0" smtClean="0">
                <a:solidFill>
                  <a:srgbClr val="E73430">
                    <a:lumMod val="50000"/>
                  </a:srgbClr>
                </a:solidFill>
                <a:latin typeface="Arial Unicode MS"/>
              </a:rPr>
              <a:t>				</a:t>
            </a:r>
          </a:p>
          <a:p>
            <a:endParaRPr lang="en-US" sz="1200" b="1" dirty="0">
              <a:solidFill>
                <a:srgbClr val="E73430">
                  <a:lumMod val="50000"/>
                </a:srgbClr>
              </a:solidFill>
              <a:latin typeface="Arial Unicode MS"/>
            </a:endParaRPr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55501" y="2126362"/>
            <a:ext cx="294812" cy="294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470" y="3031837"/>
            <a:ext cx="621639" cy="217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8" descr="Image result for linked in logo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501" y="2584409"/>
            <a:ext cx="294812" cy="294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4116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World Map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Creating Oracle JET Composite </a:t>
            </a:r>
            <a:r>
              <a:rPr lang="en-US" dirty="0" err="1" smtClean="0"/>
              <a:t>Conponents</a:t>
            </a:r>
            <a:r>
              <a:rPr lang="en-US" dirty="0" smtClean="0"/>
              <a:t> with </a:t>
            </a:r>
            <a:r>
              <a:rPr lang="en-US" dirty="0" err="1" smtClean="0"/>
              <a:t>OpenLayers</a:t>
            </a:r>
            <a:r>
              <a:rPr lang="nl-NL" dirty="0" smtClean="0"/>
              <a:t>?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5</a:t>
            </a:fld>
            <a:endParaRPr lang="nl-NL"/>
          </a:p>
        </p:txBody>
      </p:sp>
      <p:pic>
        <p:nvPicPr>
          <p:cNvPr id="6" name="Picture 5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308" y="168014"/>
            <a:ext cx="5689485" cy="463779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6548" y="2065564"/>
            <a:ext cx="5702588" cy="2839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154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Concepts in </a:t>
            </a:r>
            <a:r>
              <a:rPr lang="en-US" dirty="0" err="1" smtClean="0"/>
              <a:t>OpenLayers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Map – associated with container DOM element</a:t>
            </a:r>
          </a:p>
          <a:p>
            <a:r>
              <a:rPr lang="en-US" dirty="0" smtClean="0"/>
              <a:t>Layers – based on [URL to] source external services </a:t>
            </a:r>
            <a:r>
              <a:rPr lang="en-US" dirty="0"/>
              <a:t>like </a:t>
            </a:r>
            <a:r>
              <a:rPr lang="en-US" dirty="0" err="1"/>
              <a:t>OpenStreetMap</a:t>
            </a:r>
            <a:r>
              <a:rPr lang="en-US" dirty="0"/>
              <a:t> or </a:t>
            </a:r>
            <a:r>
              <a:rPr lang="en-US" dirty="0" smtClean="0"/>
              <a:t>Bing or local Vectors</a:t>
            </a:r>
          </a:p>
          <a:p>
            <a:r>
              <a:rPr lang="en-US" dirty="0" smtClean="0"/>
              <a:t>View – to specify projection, center and zoom-level for map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Style – specify the fill, stroke (color, width), text for features to be rendered</a:t>
            </a:r>
          </a:p>
          <a:p>
            <a:r>
              <a:rPr lang="en-US" dirty="0" smtClean="0"/>
              <a:t>Vector – collection of features to render client side on a map [layer]</a:t>
            </a:r>
          </a:p>
          <a:p>
            <a:r>
              <a:rPr lang="en-US" dirty="0" smtClean="0"/>
              <a:t>Interaction – user actions on the map to which functions can be tied</a:t>
            </a:r>
          </a:p>
          <a:p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Creating Oracle JET Composite </a:t>
            </a:r>
            <a:r>
              <a:rPr lang="en-US" dirty="0" err="1" smtClean="0"/>
              <a:t>Conponents</a:t>
            </a:r>
            <a:r>
              <a:rPr lang="en-US" dirty="0" smtClean="0"/>
              <a:t> with </a:t>
            </a:r>
            <a:r>
              <a:rPr lang="en-US" dirty="0" err="1" smtClean="0"/>
              <a:t>OpenLayers</a:t>
            </a:r>
            <a:r>
              <a:rPr lang="nl-NL" dirty="0" smtClean="0"/>
              <a:t>?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75083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One: Show countries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Creating Oracle JET Composite </a:t>
            </a:r>
            <a:r>
              <a:rPr lang="en-US" dirty="0" err="1" smtClean="0"/>
              <a:t>Conponents</a:t>
            </a:r>
            <a:r>
              <a:rPr lang="en-US" dirty="0" smtClean="0"/>
              <a:t> with </a:t>
            </a:r>
            <a:r>
              <a:rPr lang="en-US" dirty="0" err="1" smtClean="0"/>
              <a:t>OpenLayers</a:t>
            </a:r>
            <a:r>
              <a:rPr lang="nl-NL" dirty="0" smtClean="0"/>
              <a:t>?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7</a:t>
            </a:fld>
            <a:endParaRPr lang="nl-NL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081" y="740889"/>
            <a:ext cx="4251919" cy="419111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6783" y="2658188"/>
            <a:ext cx="5218500" cy="2201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189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Two: highlight country when hovering over it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Creating Oracle JET Composite </a:t>
            </a:r>
            <a:r>
              <a:rPr lang="en-US" dirty="0" err="1" smtClean="0"/>
              <a:t>Conponents</a:t>
            </a:r>
            <a:r>
              <a:rPr lang="en-US" dirty="0" smtClean="0"/>
              <a:t> with </a:t>
            </a:r>
            <a:r>
              <a:rPr lang="en-US" dirty="0" err="1" smtClean="0"/>
              <a:t>OpenLayers</a:t>
            </a:r>
            <a:r>
              <a:rPr lang="nl-NL" dirty="0" smtClean="0"/>
              <a:t>?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8</a:t>
            </a:fld>
            <a:endParaRPr lang="nl-NL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003" y="706421"/>
            <a:ext cx="3223693" cy="423915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4538" y="2726043"/>
            <a:ext cx="5555441" cy="2133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692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3: Select countries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Creating Oracle JET Composite </a:t>
            </a:r>
            <a:r>
              <a:rPr lang="en-US" dirty="0" err="1" smtClean="0"/>
              <a:t>Conponents</a:t>
            </a:r>
            <a:r>
              <a:rPr lang="en-US" dirty="0" smtClean="0"/>
              <a:t> with </a:t>
            </a:r>
            <a:r>
              <a:rPr lang="en-US" dirty="0" err="1" smtClean="0"/>
              <a:t>OpenLayers</a:t>
            </a:r>
            <a:r>
              <a:rPr lang="nl-NL" dirty="0" smtClean="0"/>
              <a:t>?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9</a:t>
            </a:fld>
            <a:endParaRPr lang="nl-NL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7943" y="2277836"/>
            <a:ext cx="5145430" cy="265411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599" y="791999"/>
            <a:ext cx="4203344" cy="3778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456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-thema">
  <a:themeElements>
    <a:clrScheme name="Conclusion_Rood">
      <a:dk1>
        <a:srgbClr val="000000"/>
      </a:dk1>
      <a:lt1>
        <a:srgbClr val="FFFFFF"/>
      </a:lt1>
      <a:dk2>
        <a:srgbClr val="E63232"/>
      </a:dk2>
      <a:lt2>
        <a:srgbClr val="9D9D9C"/>
      </a:lt2>
      <a:accent1>
        <a:srgbClr val="00AAC8"/>
      </a:accent1>
      <a:accent2>
        <a:srgbClr val="0069B4"/>
      </a:accent2>
      <a:accent3>
        <a:srgbClr val="FFCC00"/>
      </a:accent3>
      <a:accent4>
        <a:srgbClr val="00A03C"/>
      </a:accent4>
      <a:accent5>
        <a:srgbClr val="DA4290"/>
      </a:accent5>
      <a:accent6>
        <a:srgbClr val="643C91"/>
      </a:accent6>
      <a:hlink>
        <a:srgbClr val="000000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th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0" rtlCol="0">
        <a:spAutoFit/>
      </a:bodyPr>
      <a:lstStyle>
        <a:defPPr>
          <a:defRPr sz="13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Amis_presentatie_v1" id="{AF9A2038-56EF-1448-BC8A-E6B1BBA70741}" vid="{7B36D259-0CD2-0844-A47A-FD3E3D794B9B}"/>
    </a:ext>
  </a:extLst>
</a:theme>
</file>

<file path=ppt/theme/theme2.xml><?xml version="1.0" encoding="utf-8"?>
<a:theme xmlns:a="http://schemas.openxmlformats.org/drawingml/2006/main" name="AMIS_WIDESCREEN">
  <a:themeElements>
    <a:clrScheme name="Conclusion 2014 - Colors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08F33"/>
      </a:accent1>
      <a:accent2>
        <a:srgbClr val="DA4290"/>
      </a:accent2>
      <a:accent3>
        <a:srgbClr val="613C91"/>
      </a:accent3>
      <a:accent4>
        <a:srgbClr val="FFCC00"/>
      </a:accent4>
      <a:accent5>
        <a:srgbClr val="0069B4"/>
      </a:accent5>
      <a:accent6>
        <a:srgbClr val="E73430"/>
      </a:accent6>
      <a:hlink>
        <a:srgbClr val="000000"/>
      </a:hlink>
      <a:folHlink>
        <a:srgbClr val="000000"/>
      </a:folHlink>
    </a:clrScheme>
    <a:fontScheme name="Conclusion 2014 - FONTS">
      <a:majorFont>
        <a:latin typeface="Arial Narrow"/>
        <a:ea typeface=""/>
        <a:cs typeface=""/>
      </a:majorFont>
      <a:minorFont>
        <a:latin typeface="Arial Unicode MS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AMIS_WIDESCREEN" id="{B3E69953-2F37-46EB-A098-E591A47BCAD3}" vid="{18689EA0-6BAF-404F-B4FD-27D36DF7127D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Amis_presentatie_v1</Template>
  <TotalTime>12276</TotalTime>
  <Words>1428</Words>
  <Application>Microsoft Office PowerPoint</Application>
  <PresentationFormat>On-screen Show (16:9)</PresentationFormat>
  <Paragraphs>334</Paragraphs>
  <Slides>40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40</vt:i4>
      </vt:variant>
    </vt:vector>
  </HeadingPairs>
  <TitlesOfParts>
    <vt:vector size="46" baseType="lpstr">
      <vt:lpstr>Arial</vt:lpstr>
      <vt:lpstr>Arial Narrow</vt:lpstr>
      <vt:lpstr>Arial Unicode MS</vt:lpstr>
      <vt:lpstr>Calibri</vt:lpstr>
      <vt:lpstr>Office-thema</vt:lpstr>
      <vt:lpstr>AMIS_WIDESCREEN</vt:lpstr>
      <vt:lpstr>Workshop Creating Oracle JET Composite Components with OpenLayers GIS library</vt:lpstr>
      <vt:lpstr>Agenda</vt:lpstr>
      <vt:lpstr>Introducing OpenLayers (open source, HTML5, JavaScript)</vt:lpstr>
      <vt:lpstr>OpenLayers - Summary</vt:lpstr>
      <vt:lpstr>Hello World Map</vt:lpstr>
      <vt:lpstr>Key Concepts in OpenLayers</vt:lpstr>
      <vt:lpstr>Step One: Show countries</vt:lpstr>
      <vt:lpstr>Step Two: highlight country when hovering over it</vt:lpstr>
      <vt:lpstr>Step 3: Select countries</vt:lpstr>
      <vt:lpstr>Integrate OpenLayers in JET Applications</vt:lpstr>
      <vt:lpstr>Demo OpenLayers in JET Applications</vt:lpstr>
      <vt:lpstr>View – with Map container element and regular JET components</vt:lpstr>
      <vt:lpstr>ViewModel – Initialize Map</vt:lpstr>
      <vt:lpstr>ViewModel – what more?</vt:lpstr>
      <vt:lpstr>ViewModel – what more?</vt:lpstr>
      <vt:lpstr>Hands On OpenLayers and JET</vt:lpstr>
      <vt:lpstr>Introducing JET Composite Component Architecture (CCA):  “A composite component is a reusable piece of UI that can be embedded as a custom HTML element and can be composed of other composites, JET components, HTML, JavaScript, or CSS.”</vt:lpstr>
      <vt:lpstr>JET Composite Component</vt:lpstr>
      <vt:lpstr>Constitution of a JET Composite Component</vt:lpstr>
      <vt:lpstr>Constitution of a JET Composite Component</vt:lpstr>
      <vt:lpstr>Constitution of a JET Composite Component</vt:lpstr>
      <vt:lpstr>Steps for Creating a Composite Component</vt:lpstr>
      <vt:lpstr>Next Steps for Creating a Composite Component</vt:lpstr>
      <vt:lpstr>Simple Composite Component</vt:lpstr>
      <vt:lpstr>Component Workspace application plus virgin Hello World</vt:lpstr>
      <vt:lpstr>Include Component in Application</vt:lpstr>
      <vt:lpstr>Include Component in Application</vt:lpstr>
      <vt:lpstr>Include Component in Application</vt:lpstr>
      <vt:lpstr>Define and use property</vt:lpstr>
      <vt:lpstr>Define and use property (2)</vt:lpstr>
      <vt:lpstr>Define and use property (3)</vt:lpstr>
      <vt:lpstr>Publish Event from Component</vt:lpstr>
      <vt:lpstr>Publish Event from Component (2)</vt:lpstr>
      <vt:lpstr>Publish Event from Component (3)</vt:lpstr>
      <vt:lpstr>Consume Event in application</vt:lpstr>
      <vt:lpstr>Hands On on JET Composite  Components </vt:lpstr>
      <vt:lpstr>Hands On on JET Composite  Components </vt:lpstr>
      <vt:lpstr>Demo consumption of “rich composite component”</vt:lpstr>
      <vt:lpstr>PowerPoint Presentation</vt:lpstr>
      <vt:lpstr>Thank you!</vt:lpstr>
    </vt:vector>
  </TitlesOfParts>
  <Company>Conclusion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Oracle OpenWorld 2017 Review - Introduction</dc:title>
  <dc:creator>Saskia van der Maat</dc:creator>
  <cp:keywords>oow17 review</cp:keywords>
  <dc:description>Amis - versie 1 - juni 2017
Ontwerp: Humming
Template: Ton Persoon</dc:description>
  <cp:lastModifiedBy>Lucas Jellema</cp:lastModifiedBy>
  <cp:revision>236</cp:revision>
  <dcterms:created xsi:type="dcterms:W3CDTF">2017-09-25T11:59:01Z</dcterms:created>
  <dcterms:modified xsi:type="dcterms:W3CDTF">2018-01-23T19:42:47Z</dcterms:modified>
</cp:coreProperties>
</file>